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11.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ppt/revisionInfo.xml" ContentType="application/vnd.ms-powerpoint.revisioninfo+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66" r:id="rId5"/>
    <p:sldId id="267" r:id="rId6"/>
    <p:sldId id="261" r:id="rId7"/>
    <p:sldId id="259" r:id="rId8"/>
    <p:sldId id="271" r:id="rId9"/>
    <p:sldId id="276" r:id="rId10"/>
    <p:sldId id="277" r:id="rId11"/>
    <p:sldId id="278" r:id="rId12"/>
    <p:sldId id="270" r:id="rId13"/>
    <p:sldId id="268" r:id="rId14"/>
    <p:sldId id="272" r:id="rId15"/>
    <p:sldId id="273" r:id="rId16"/>
    <p:sldId id="274" r:id="rId17"/>
    <p:sldId id="279" r:id="rId18"/>
    <p:sldId id="280" r:id="rId19"/>
    <p:sldId id="281" r:id="rId20"/>
  </p:sldIdLst>
  <p:sldSz cx="9144000" cy="6858000" type="screen4x3"/>
  <p:notesSz cx="6980238"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DB3E2"/>
    <a:srgbClr val="B9B9B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BEBE8C5-AD0A-47C7-A68F-42223DD27266}" v="10" dt="2020-11-18T01:52:43.51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p:scale>
          <a:sx n="50" d="100"/>
          <a:sy n="50" d="100"/>
        </p:scale>
        <p:origin x="1764" y="3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80C34B-B47B-4E57-AE1D-283402C98003}" type="datetimeFigureOut">
              <a:rPr lang="en-US" smtClean="0"/>
              <a:t>11/18/2020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4374ED-428D-45E0-80B3-0ABE1CF6E021}" type="slidenum">
              <a:rPr lang="en-US" smtClean="0"/>
              <a:t>‹#›</a:t>
            </a:fld>
            <a:endParaRPr lang="en-US"/>
          </a:p>
        </p:txBody>
      </p:sp>
    </p:spTree>
    <p:extLst>
      <p:ext uri="{BB962C8B-B14F-4D97-AF65-F5344CB8AC3E}">
        <p14:creationId xmlns:p14="http://schemas.microsoft.com/office/powerpoint/2010/main" val="33383298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80C34B-B47B-4E57-AE1D-283402C98003}" type="datetimeFigureOut">
              <a:rPr lang="en-US" smtClean="0"/>
              <a:t>11/18/2020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4374ED-428D-45E0-80B3-0ABE1CF6E021}" type="slidenum">
              <a:rPr lang="en-US" smtClean="0"/>
              <a:t>‹#›</a:t>
            </a:fld>
            <a:endParaRPr lang="en-US"/>
          </a:p>
        </p:txBody>
      </p:sp>
    </p:spTree>
    <p:extLst>
      <p:ext uri="{BB962C8B-B14F-4D97-AF65-F5344CB8AC3E}">
        <p14:creationId xmlns:p14="http://schemas.microsoft.com/office/powerpoint/2010/main" val="1298951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80C34B-B47B-4E57-AE1D-283402C98003}" type="datetimeFigureOut">
              <a:rPr lang="en-US" smtClean="0"/>
              <a:t>11/18/2020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4374ED-428D-45E0-80B3-0ABE1CF6E021}" type="slidenum">
              <a:rPr lang="en-US" smtClean="0"/>
              <a:t>‹#›</a:t>
            </a:fld>
            <a:endParaRPr lang="en-US"/>
          </a:p>
        </p:txBody>
      </p:sp>
    </p:spTree>
    <p:extLst>
      <p:ext uri="{BB962C8B-B14F-4D97-AF65-F5344CB8AC3E}">
        <p14:creationId xmlns:p14="http://schemas.microsoft.com/office/powerpoint/2010/main" val="8144208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80C34B-B47B-4E57-AE1D-283402C98003}" type="datetimeFigureOut">
              <a:rPr lang="en-US" smtClean="0"/>
              <a:t>11/18/2020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4374ED-428D-45E0-80B3-0ABE1CF6E021}" type="slidenum">
              <a:rPr lang="en-US" smtClean="0"/>
              <a:t>‹#›</a:t>
            </a:fld>
            <a:endParaRPr lang="en-US"/>
          </a:p>
        </p:txBody>
      </p:sp>
    </p:spTree>
    <p:extLst>
      <p:ext uri="{BB962C8B-B14F-4D97-AF65-F5344CB8AC3E}">
        <p14:creationId xmlns:p14="http://schemas.microsoft.com/office/powerpoint/2010/main" val="37072984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80C34B-B47B-4E57-AE1D-283402C98003}" type="datetimeFigureOut">
              <a:rPr lang="en-US" smtClean="0"/>
              <a:t>11/18/2020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4374ED-428D-45E0-80B3-0ABE1CF6E021}" type="slidenum">
              <a:rPr lang="en-US" smtClean="0"/>
              <a:t>‹#›</a:t>
            </a:fld>
            <a:endParaRPr lang="en-US"/>
          </a:p>
        </p:txBody>
      </p:sp>
    </p:spTree>
    <p:extLst>
      <p:ext uri="{BB962C8B-B14F-4D97-AF65-F5344CB8AC3E}">
        <p14:creationId xmlns:p14="http://schemas.microsoft.com/office/powerpoint/2010/main" val="4499186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80C34B-B47B-4E57-AE1D-283402C98003}" type="datetimeFigureOut">
              <a:rPr lang="en-US" smtClean="0"/>
              <a:t>11/18/2020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4374ED-428D-45E0-80B3-0ABE1CF6E021}" type="slidenum">
              <a:rPr lang="en-US" smtClean="0"/>
              <a:t>‹#›</a:t>
            </a:fld>
            <a:endParaRPr lang="en-US"/>
          </a:p>
        </p:txBody>
      </p:sp>
    </p:spTree>
    <p:extLst>
      <p:ext uri="{BB962C8B-B14F-4D97-AF65-F5344CB8AC3E}">
        <p14:creationId xmlns:p14="http://schemas.microsoft.com/office/powerpoint/2010/main" val="55972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80C34B-B47B-4E57-AE1D-283402C98003}" type="datetimeFigureOut">
              <a:rPr lang="en-US" smtClean="0"/>
              <a:t>11/18/2020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94374ED-428D-45E0-80B3-0ABE1CF6E021}" type="slidenum">
              <a:rPr lang="en-US" smtClean="0"/>
              <a:t>‹#›</a:t>
            </a:fld>
            <a:endParaRPr lang="en-US"/>
          </a:p>
        </p:txBody>
      </p:sp>
    </p:spTree>
    <p:extLst>
      <p:ext uri="{BB962C8B-B14F-4D97-AF65-F5344CB8AC3E}">
        <p14:creationId xmlns:p14="http://schemas.microsoft.com/office/powerpoint/2010/main" val="14360635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80C34B-B47B-4E57-AE1D-283402C98003}" type="datetimeFigureOut">
              <a:rPr lang="en-US" smtClean="0"/>
              <a:t>11/18/2020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94374ED-428D-45E0-80B3-0ABE1CF6E021}" type="slidenum">
              <a:rPr lang="en-US" smtClean="0"/>
              <a:t>‹#›</a:t>
            </a:fld>
            <a:endParaRPr lang="en-US"/>
          </a:p>
        </p:txBody>
      </p:sp>
    </p:spTree>
    <p:extLst>
      <p:ext uri="{BB962C8B-B14F-4D97-AF65-F5344CB8AC3E}">
        <p14:creationId xmlns:p14="http://schemas.microsoft.com/office/powerpoint/2010/main" val="24271364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80C34B-B47B-4E57-AE1D-283402C98003}" type="datetimeFigureOut">
              <a:rPr lang="en-US" smtClean="0"/>
              <a:t>11/18/2020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94374ED-428D-45E0-80B3-0ABE1CF6E021}" type="slidenum">
              <a:rPr lang="en-US" smtClean="0"/>
              <a:t>‹#›</a:t>
            </a:fld>
            <a:endParaRPr lang="en-US"/>
          </a:p>
        </p:txBody>
      </p:sp>
    </p:spTree>
    <p:extLst>
      <p:ext uri="{BB962C8B-B14F-4D97-AF65-F5344CB8AC3E}">
        <p14:creationId xmlns:p14="http://schemas.microsoft.com/office/powerpoint/2010/main" val="25651705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080C34B-B47B-4E57-AE1D-283402C98003}" type="datetimeFigureOut">
              <a:rPr lang="en-US" smtClean="0"/>
              <a:t>11/18/2020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4374ED-428D-45E0-80B3-0ABE1CF6E021}" type="slidenum">
              <a:rPr lang="en-US" smtClean="0"/>
              <a:t>‹#›</a:t>
            </a:fld>
            <a:endParaRPr lang="en-US"/>
          </a:p>
        </p:txBody>
      </p:sp>
    </p:spTree>
    <p:extLst>
      <p:ext uri="{BB962C8B-B14F-4D97-AF65-F5344CB8AC3E}">
        <p14:creationId xmlns:p14="http://schemas.microsoft.com/office/powerpoint/2010/main" val="32570936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080C34B-B47B-4E57-AE1D-283402C98003}" type="datetimeFigureOut">
              <a:rPr lang="en-US" smtClean="0"/>
              <a:t>11/18/2020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4374ED-428D-45E0-80B3-0ABE1CF6E021}" type="slidenum">
              <a:rPr lang="en-US" smtClean="0"/>
              <a:t>‹#›</a:t>
            </a:fld>
            <a:endParaRPr lang="en-US"/>
          </a:p>
        </p:txBody>
      </p:sp>
    </p:spTree>
    <p:extLst>
      <p:ext uri="{BB962C8B-B14F-4D97-AF65-F5344CB8AC3E}">
        <p14:creationId xmlns:p14="http://schemas.microsoft.com/office/powerpoint/2010/main" val="18006571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80C34B-B47B-4E57-AE1D-283402C98003}" type="datetimeFigureOut">
              <a:rPr lang="en-US" smtClean="0"/>
              <a:t>11/18/2020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4374ED-428D-45E0-80B3-0ABE1CF6E021}" type="slidenum">
              <a:rPr lang="en-US" smtClean="0"/>
              <a:t>‹#›</a:t>
            </a:fld>
            <a:endParaRPr lang="en-US"/>
          </a:p>
        </p:txBody>
      </p:sp>
    </p:spTree>
    <p:extLst>
      <p:ext uri="{BB962C8B-B14F-4D97-AF65-F5344CB8AC3E}">
        <p14:creationId xmlns:p14="http://schemas.microsoft.com/office/powerpoint/2010/main" val="18053585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t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B986CF25-0F23-4958-B194-79FF1E3523CE}"/>
              </a:ext>
            </a:extLst>
          </p:cNvPr>
          <p:cNvSpPr txBox="1"/>
          <p:nvPr/>
        </p:nvSpPr>
        <p:spPr>
          <a:xfrm>
            <a:off x="945157" y="1361347"/>
            <a:ext cx="7488690" cy="2554545"/>
          </a:xfrm>
          <a:prstGeom prst="rect">
            <a:avLst/>
          </a:prstGeom>
          <a:noFill/>
        </p:spPr>
        <p:txBody>
          <a:bodyPr wrap="square" rtlCol="0">
            <a:spAutoFit/>
          </a:bodyPr>
          <a:lstStyle/>
          <a:p>
            <a:pPr algn="ctr"/>
            <a:r>
              <a:rPr lang="en-US" sz="2800" b="1" dirty="0"/>
              <a:t>RAPID RESPONSE WINDOW FOR INVESTMENTS AND BUSINESS ENVIRONMENT - </a:t>
            </a:r>
          </a:p>
          <a:p>
            <a:pPr algn="ctr"/>
            <a:r>
              <a:rPr lang="en-US" sz="2800" b="1" dirty="0"/>
              <a:t>SUSTAINABLE BUSINESS FOR AFRICA </a:t>
            </a:r>
          </a:p>
          <a:p>
            <a:pPr algn="ctr"/>
            <a:r>
              <a:rPr lang="en-US" sz="2800" b="1" dirty="0"/>
              <a:t>(“RRW-IBE-SB4A”)</a:t>
            </a:r>
          </a:p>
          <a:p>
            <a:pPr algn="ctr"/>
            <a:endParaRPr lang="en-US" sz="2800" b="1" dirty="0"/>
          </a:p>
          <a:p>
            <a:pPr algn="ctr"/>
            <a:r>
              <a:rPr lang="en-US" sz="2000" i="1" dirty="0"/>
              <a:t>Single Donor Trust Fund</a:t>
            </a:r>
            <a:endParaRPr lang="en-US" i="1" dirty="0"/>
          </a:p>
        </p:txBody>
      </p:sp>
      <p:pic>
        <p:nvPicPr>
          <p:cNvPr id="13" name="Picture 12" descr="A close up of a logo&#10;&#10;Description automatically generated">
            <a:extLst>
              <a:ext uri="{FF2B5EF4-FFF2-40B4-BE49-F238E27FC236}">
                <a16:creationId xmlns:a16="http://schemas.microsoft.com/office/drawing/2014/main" id="{054724F0-07FD-4C27-B50B-51A41385A23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92320" y="4666995"/>
            <a:ext cx="3017520" cy="603504"/>
          </a:xfrm>
          <a:prstGeom prst="rect">
            <a:avLst/>
          </a:prstGeom>
        </p:spPr>
      </p:pic>
      <p:pic>
        <p:nvPicPr>
          <p:cNvPr id="18" name="Picture 17" descr="flag_yellow_high.jpg">
            <a:extLst>
              <a:ext uri="{FF2B5EF4-FFF2-40B4-BE49-F238E27FC236}">
                <a16:creationId xmlns:a16="http://schemas.microsoft.com/office/drawing/2014/main" id="{30473DC4-1FFD-47E6-9229-895A4F1A1D11}"/>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51070" y="4535677"/>
            <a:ext cx="1299210" cy="866140"/>
          </a:xfrm>
          <a:prstGeom prst="rect">
            <a:avLst/>
          </a:prstGeom>
          <a:noFill/>
          <a:ln>
            <a:noFill/>
          </a:ln>
        </p:spPr>
      </p:pic>
    </p:spTree>
    <p:extLst>
      <p:ext uri="{BB962C8B-B14F-4D97-AF65-F5344CB8AC3E}">
        <p14:creationId xmlns:p14="http://schemas.microsoft.com/office/powerpoint/2010/main" val="15604521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4">
            <a:extLst>
              <a:ext uri="{FF2B5EF4-FFF2-40B4-BE49-F238E27FC236}">
                <a16:creationId xmlns:a16="http://schemas.microsoft.com/office/drawing/2014/main" id="{EBF95501-74DE-4C91-9029-AEB513105D92}"/>
              </a:ext>
            </a:extLst>
          </p:cNvPr>
          <p:cNvSpPr>
            <a:spLocks noChangeArrowheads="1"/>
          </p:cNvSpPr>
          <p:nvPr/>
        </p:nvSpPr>
        <p:spPr bwMode="auto">
          <a:xfrm>
            <a:off x="628650" y="23018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 name="TextBox 3">
            <a:extLst>
              <a:ext uri="{FF2B5EF4-FFF2-40B4-BE49-F238E27FC236}">
                <a16:creationId xmlns:a16="http://schemas.microsoft.com/office/drawing/2014/main" id="{62EEA0B3-6E7C-4803-AD2D-6D06EB8BC39F}"/>
              </a:ext>
            </a:extLst>
          </p:cNvPr>
          <p:cNvSpPr txBox="1"/>
          <p:nvPr/>
        </p:nvSpPr>
        <p:spPr>
          <a:xfrm>
            <a:off x="447216" y="357283"/>
            <a:ext cx="5709448" cy="523220"/>
          </a:xfrm>
          <a:prstGeom prst="rect">
            <a:avLst/>
          </a:prstGeom>
          <a:noFill/>
        </p:spPr>
        <p:txBody>
          <a:bodyPr wrap="none" rtlCol="0">
            <a:spAutoFit/>
          </a:bodyPr>
          <a:lstStyle/>
          <a:p>
            <a:r>
              <a:rPr lang="en-US" sz="2800" b="1" dirty="0"/>
              <a:t>Eswatini Financial Sector Background</a:t>
            </a:r>
          </a:p>
        </p:txBody>
      </p:sp>
      <p:graphicFrame>
        <p:nvGraphicFramePr>
          <p:cNvPr id="2" name="Table 1">
            <a:extLst>
              <a:ext uri="{FF2B5EF4-FFF2-40B4-BE49-F238E27FC236}">
                <a16:creationId xmlns:a16="http://schemas.microsoft.com/office/drawing/2014/main" id="{B4EC4225-A73A-419B-AE6E-056ED011EB40}"/>
              </a:ext>
            </a:extLst>
          </p:cNvPr>
          <p:cNvGraphicFramePr>
            <a:graphicFrameLocks noGrp="1"/>
          </p:cNvGraphicFramePr>
          <p:nvPr>
            <p:extLst>
              <p:ext uri="{D42A27DB-BD31-4B8C-83A1-F6EECF244321}">
                <p14:modId xmlns:p14="http://schemas.microsoft.com/office/powerpoint/2010/main" val="1918615285"/>
              </p:ext>
            </p:extLst>
          </p:nvPr>
        </p:nvGraphicFramePr>
        <p:xfrm>
          <a:off x="314095" y="965420"/>
          <a:ext cx="8515810" cy="5688094"/>
        </p:xfrm>
        <a:graphic>
          <a:graphicData uri="http://schemas.openxmlformats.org/drawingml/2006/table">
            <a:tbl>
              <a:tblPr firstRow="1" bandRow="1">
                <a:tableStyleId>{5C22544A-7EE6-4342-B048-85BDC9FD1C3A}</a:tableStyleId>
              </a:tblPr>
              <a:tblGrid>
                <a:gridCol w="1156756">
                  <a:extLst>
                    <a:ext uri="{9D8B030D-6E8A-4147-A177-3AD203B41FA5}">
                      <a16:colId xmlns:a16="http://schemas.microsoft.com/office/drawing/2014/main" val="3796634114"/>
                    </a:ext>
                  </a:extLst>
                </a:gridCol>
                <a:gridCol w="7359054">
                  <a:extLst>
                    <a:ext uri="{9D8B030D-6E8A-4147-A177-3AD203B41FA5}">
                      <a16:colId xmlns:a16="http://schemas.microsoft.com/office/drawing/2014/main" val="645913599"/>
                    </a:ext>
                  </a:extLst>
                </a:gridCol>
              </a:tblGrid>
              <a:tr h="1485460">
                <a:tc>
                  <a:txBody>
                    <a:bodyPr/>
                    <a:lstStyle/>
                    <a:p>
                      <a:r>
                        <a:rPr lang="en-US" b="1" dirty="0">
                          <a:solidFill>
                            <a:schemeClr val="tx1"/>
                          </a:solidFill>
                        </a:rPr>
                        <a:t>Private sector context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DB3E2"/>
                    </a:solidFill>
                  </a:tcPr>
                </a:tc>
                <a:tc>
                  <a:txBody>
                    <a:bodyPr/>
                    <a:lstStyle/>
                    <a:p>
                      <a:pPr marL="171450" indent="-171450">
                        <a:buFont typeface="Arial" panose="020B0604020202020204" pitchFamily="34" charset="0"/>
                        <a:buChar char="•"/>
                      </a:pPr>
                      <a:r>
                        <a:rPr lang="en-US" sz="1400" b="0" dirty="0">
                          <a:solidFill>
                            <a:schemeClr val="tx1"/>
                          </a:solidFill>
                        </a:rPr>
                        <a:t>Low and volatile growth and dominance of public sector constraints private investment and job creation in Eswatini, where businesses face unequal access to markets, assets, infrastructure, services </a:t>
                      </a:r>
                    </a:p>
                    <a:p>
                      <a:pPr marL="0" indent="0">
                        <a:buFont typeface="Arial" panose="020B0604020202020204" pitchFamily="34" charset="0"/>
                        <a:buNone/>
                      </a:pPr>
                      <a:endParaRPr lang="en-US" sz="1400" b="0" dirty="0">
                        <a:solidFill>
                          <a:schemeClr val="tx1"/>
                        </a:solidFill>
                      </a:endParaRPr>
                    </a:p>
                    <a:p>
                      <a:pPr marL="171450" indent="-171450">
                        <a:buFont typeface="Arial" panose="020B0604020202020204" pitchFamily="34" charset="0"/>
                        <a:buChar char="•"/>
                      </a:pPr>
                      <a:r>
                        <a:rPr lang="en-US" sz="1400" b="0" dirty="0">
                          <a:solidFill>
                            <a:schemeClr val="tx1"/>
                          </a:solidFill>
                        </a:rPr>
                        <a:t>Dominance of state-owned enterprises and small elite in key sectors crowds out private investment, and Eswatini scores lowers in ease of doing business compared to neighbors, (access to electricity, credit, enforcing contracts)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86075773"/>
                  </a:ext>
                </a:extLst>
              </a:tr>
              <a:tr h="1885392">
                <a:tc>
                  <a:txBody>
                    <a:bodyPr/>
                    <a:lstStyle/>
                    <a:p>
                      <a:r>
                        <a:rPr lang="en-US" b="1" dirty="0"/>
                        <a:t>Financial sector context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DB3E2"/>
                    </a:solidFill>
                  </a:tcPr>
                </a:tc>
                <a:tc>
                  <a:txBody>
                    <a:bodyPr/>
                    <a:lstStyle/>
                    <a:p>
                      <a:pPr marL="171450" indent="-171450" algn="l" defTabSz="914400" rtl="0" eaLnBrk="1" latinLnBrk="0" hangingPunct="1">
                        <a:spcAft>
                          <a:spcPts val="0"/>
                        </a:spcAft>
                        <a:buFont typeface="Arial" panose="020B0604020202020204" pitchFamily="34" charset="0"/>
                        <a:buChar char="•"/>
                      </a:pPr>
                      <a:r>
                        <a:rPr lang="en-US" sz="1400" b="0" kern="1200" dirty="0">
                          <a:solidFill>
                            <a:schemeClr val="tx1"/>
                          </a:solidFill>
                          <a:latin typeface="+mn-lt"/>
                          <a:ea typeface="+mn-ea"/>
                          <a:cs typeface="+mn-cs"/>
                        </a:rPr>
                        <a:t>Eswatini has a relatively large financial sector for its income level (estimated at 101 percent of GDP in 2018) and is dominated by pension funds (45 percent of GDP).</a:t>
                      </a:r>
                    </a:p>
                    <a:p>
                      <a:pPr marL="0" indent="0" algn="l" defTabSz="914400" rtl="0" eaLnBrk="1" latinLnBrk="0" hangingPunct="1">
                        <a:spcAft>
                          <a:spcPts val="0"/>
                        </a:spcAft>
                        <a:buFont typeface="Arial" panose="020B0604020202020204" pitchFamily="34" charset="0"/>
                        <a:buNone/>
                      </a:pPr>
                      <a:endParaRPr lang="en-US" sz="1400" b="0" kern="1200" dirty="0">
                        <a:solidFill>
                          <a:schemeClr val="tx1"/>
                        </a:solidFill>
                        <a:latin typeface="+mn-lt"/>
                        <a:ea typeface="+mn-ea"/>
                        <a:cs typeface="+mn-cs"/>
                      </a:endParaRPr>
                    </a:p>
                    <a:p>
                      <a:pPr marL="171450" indent="-171450" algn="l" defTabSz="914400" rtl="0" eaLnBrk="1" latinLnBrk="0" hangingPunct="1">
                        <a:spcAft>
                          <a:spcPts val="0"/>
                        </a:spcAft>
                        <a:buFont typeface="Arial" panose="020B0604020202020204" pitchFamily="34" charset="0"/>
                        <a:buChar char="•"/>
                      </a:pPr>
                      <a:r>
                        <a:rPr lang="en-US" sz="1400" b="0" kern="1200" dirty="0">
                          <a:solidFill>
                            <a:schemeClr val="tx1"/>
                          </a:solidFill>
                          <a:latin typeface="+mn-lt"/>
                          <a:ea typeface="+mn-ea"/>
                          <a:cs typeface="+mn-cs"/>
                        </a:rPr>
                        <a:t>But bank assets are comparatively low (34 percent of GDP) and bank credit to the private sector has been lower than expected given the country’s structural characteristics (stagnant at 21 percent of GDP since 2013).</a:t>
                      </a:r>
                    </a:p>
                    <a:p>
                      <a:pPr marL="0" indent="0" algn="l" defTabSz="914400" rtl="0" eaLnBrk="1" latinLnBrk="0" hangingPunct="1">
                        <a:spcAft>
                          <a:spcPts val="0"/>
                        </a:spcAft>
                        <a:buFont typeface="Arial" panose="020B0604020202020204" pitchFamily="34" charset="0"/>
                        <a:buNone/>
                      </a:pPr>
                      <a:r>
                        <a:rPr lang="en-US" sz="1400" b="0" kern="1200" dirty="0">
                          <a:solidFill>
                            <a:schemeClr val="tx1"/>
                          </a:solidFill>
                          <a:latin typeface="+mn-lt"/>
                          <a:ea typeface="+mn-ea"/>
                          <a:cs typeface="+mn-cs"/>
                        </a:rPr>
                        <a:t> </a:t>
                      </a:r>
                    </a:p>
                    <a:p>
                      <a:pPr marL="171450" indent="-171450" algn="l" defTabSz="914400" rtl="0" eaLnBrk="1" latinLnBrk="0" hangingPunct="1">
                        <a:spcAft>
                          <a:spcPts val="600"/>
                        </a:spcAft>
                        <a:buFont typeface="Arial" panose="020B0604020202020204" pitchFamily="34" charset="0"/>
                        <a:buChar char="•"/>
                      </a:pPr>
                      <a:r>
                        <a:rPr lang="en-US" sz="1400" b="0" kern="1200" dirty="0">
                          <a:solidFill>
                            <a:schemeClr val="tx1"/>
                          </a:solidFill>
                          <a:latin typeface="+mn-lt"/>
                          <a:ea typeface="+mn-ea"/>
                          <a:cs typeface="+mn-cs"/>
                        </a:rPr>
                        <a:t>Credit remains limited to a small number of large businesses: in 2016, the MSME financing gap was estimated at 45 percent of GDP, much higher than the average gap in Sub-Saharan Africa (SSA).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24827316"/>
                  </a:ext>
                </a:extLst>
              </a:tr>
              <a:tr h="1878094">
                <a:tc>
                  <a:txBody>
                    <a:bodyPr/>
                    <a:lstStyle/>
                    <a:p>
                      <a:r>
                        <a:rPr lang="en-US" b="1" dirty="0"/>
                        <a:t>Key Barriers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DB3E2"/>
                    </a:solidFill>
                  </a:tcPr>
                </a:tc>
                <a:tc>
                  <a:txBody>
                    <a:bodyPr/>
                    <a:lstStyle/>
                    <a:p>
                      <a:pPr marL="0" indent="0" algn="l" defTabSz="914400" rtl="0" eaLnBrk="1" latinLnBrk="0" hangingPunct="1">
                        <a:spcAft>
                          <a:spcPts val="0"/>
                        </a:spcAft>
                        <a:buFont typeface="Arial" panose="020B0604020202020204" pitchFamily="34" charset="0"/>
                        <a:buNone/>
                      </a:pPr>
                      <a:r>
                        <a:rPr lang="en-US" sz="1400" b="0" kern="1200" dirty="0">
                          <a:solidFill>
                            <a:schemeClr val="tx1"/>
                          </a:solidFill>
                          <a:latin typeface="+mn-lt"/>
                          <a:ea typeface="+mn-ea"/>
                          <a:cs typeface="+mn-cs"/>
                        </a:rPr>
                        <a:t>Possible factors:</a:t>
                      </a:r>
                    </a:p>
                    <a:p>
                      <a:pPr marL="285750" indent="-285750" algn="l" defTabSz="914400" rtl="0" eaLnBrk="1" latinLnBrk="0" hangingPunct="1">
                        <a:spcAft>
                          <a:spcPts val="0"/>
                        </a:spcAft>
                        <a:buFont typeface="Arial" panose="020B0604020202020204" pitchFamily="34" charset="0"/>
                        <a:buChar char="•"/>
                      </a:pPr>
                      <a:r>
                        <a:rPr lang="en-US" sz="1400" b="0" kern="1200" dirty="0">
                          <a:solidFill>
                            <a:schemeClr val="tx1"/>
                          </a:solidFill>
                          <a:latin typeface="+mn-lt"/>
                          <a:ea typeface="+mn-ea"/>
                          <a:cs typeface="+mn-cs"/>
                        </a:rPr>
                        <a:t>Is the opportunity cost of lending to SMEs high?</a:t>
                      </a:r>
                    </a:p>
                    <a:p>
                      <a:pPr marL="285750" indent="-285750" algn="l" defTabSz="914400" rtl="0" eaLnBrk="1" latinLnBrk="0" hangingPunct="1">
                        <a:spcAft>
                          <a:spcPts val="0"/>
                        </a:spcAft>
                        <a:buFont typeface="Arial" panose="020B0604020202020204" pitchFamily="34" charset="0"/>
                        <a:buChar char="•"/>
                      </a:pPr>
                      <a:r>
                        <a:rPr lang="en-US" sz="1400" b="0" kern="1200" dirty="0">
                          <a:solidFill>
                            <a:schemeClr val="tx1"/>
                          </a:solidFill>
                          <a:latin typeface="+mn-lt"/>
                          <a:ea typeface="+mn-ea"/>
                          <a:cs typeface="+mn-cs"/>
                        </a:rPr>
                        <a:t>Is enforcement of creditor rights too costly, including recovery through sale of collateral?</a:t>
                      </a:r>
                    </a:p>
                    <a:p>
                      <a:pPr marL="285750" indent="-285750" algn="l" defTabSz="914400" rtl="0" eaLnBrk="1" latinLnBrk="0" hangingPunct="1">
                        <a:spcAft>
                          <a:spcPts val="0"/>
                        </a:spcAft>
                        <a:buFont typeface="Arial" panose="020B0604020202020204" pitchFamily="34" charset="0"/>
                        <a:buChar char="•"/>
                      </a:pPr>
                      <a:r>
                        <a:rPr lang="en-US" sz="1400" b="0" kern="1200" dirty="0">
                          <a:solidFill>
                            <a:schemeClr val="tx1"/>
                          </a:solidFill>
                          <a:latin typeface="+mn-lt"/>
                          <a:ea typeface="+mn-ea"/>
                          <a:cs typeface="+mn-cs"/>
                        </a:rPr>
                        <a:t>Do lenders have limited capital base and funding options?</a:t>
                      </a:r>
                    </a:p>
                    <a:p>
                      <a:pPr marL="285750" indent="-285750" algn="l" defTabSz="914400" rtl="0" eaLnBrk="1" latinLnBrk="0" hangingPunct="1">
                        <a:spcAft>
                          <a:spcPts val="0"/>
                        </a:spcAft>
                        <a:buFont typeface="Arial" panose="020B0604020202020204" pitchFamily="34" charset="0"/>
                        <a:buChar char="•"/>
                      </a:pPr>
                      <a:r>
                        <a:rPr lang="en-US" sz="1400" b="0" kern="1200" dirty="0">
                          <a:solidFill>
                            <a:schemeClr val="tx1"/>
                          </a:solidFill>
                          <a:latin typeface="+mn-lt"/>
                          <a:ea typeface="+mn-ea"/>
                          <a:cs typeface="+mn-cs"/>
                        </a:rPr>
                        <a:t>Do lenders have options to hedge their risks?</a:t>
                      </a:r>
                    </a:p>
                    <a:p>
                      <a:pPr marL="285750" indent="-285750" algn="l" defTabSz="914400" rtl="0" eaLnBrk="1" latinLnBrk="0" hangingPunct="1">
                        <a:spcAft>
                          <a:spcPts val="0"/>
                        </a:spcAft>
                        <a:buFont typeface="Arial" panose="020B0604020202020204" pitchFamily="34" charset="0"/>
                        <a:buChar char="•"/>
                      </a:pPr>
                      <a:r>
                        <a:rPr lang="en-US" sz="1400" b="0" kern="1200" dirty="0">
                          <a:solidFill>
                            <a:schemeClr val="tx1"/>
                          </a:solidFill>
                          <a:latin typeface="+mn-lt"/>
                          <a:ea typeface="+mn-ea"/>
                          <a:cs typeface="+mn-cs"/>
                        </a:rPr>
                        <a:t>Can lenders efficiently ascertain businesses’ capacity and willingness to repay?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45258898"/>
                  </a:ext>
                </a:extLst>
              </a:tr>
            </a:tbl>
          </a:graphicData>
        </a:graphic>
      </p:graphicFrame>
    </p:spTree>
    <p:extLst>
      <p:ext uri="{BB962C8B-B14F-4D97-AF65-F5344CB8AC3E}">
        <p14:creationId xmlns:p14="http://schemas.microsoft.com/office/powerpoint/2010/main" val="10783000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4">
            <a:extLst>
              <a:ext uri="{FF2B5EF4-FFF2-40B4-BE49-F238E27FC236}">
                <a16:creationId xmlns:a16="http://schemas.microsoft.com/office/drawing/2014/main" id="{EBF95501-74DE-4C91-9029-AEB513105D92}"/>
              </a:ext>
            </a:extLst>
          </p:cNvPr>
          <p:cNvSpPr>
            <a:spLocks noChangeArrowheads="1"/>
          </p:cNvSpPr>
          <p:nvPr/>
        </p:nvSpPr>
        <p:spPr bwMode="auto">
          <a:xfrm>
            <a:off x="628650" y="23018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 name="TextBox 3">
            <a:extLst>
              <a:ext uri="{FF2B5EF4-FFF2-40B4-BE49-F238E27FC236}">
                <a16:creationId xmlns:a16="http://schemas.microsoft.com/office/drawing/2014/main" id="{62EEA0B3-6E7C-4803-AD2D-6D06EB8BC39F}"/>
              </a:ext>
            </a:extLst>
          </p:cNvPr>
          <p:cNvSpPr txBox="1"/>
          <p:nvPr/>
        </p:nvSpPr>
        <p:spPr>
          <a:xfrm>
            <a:off x="447216" y="357283"/>
            <a:ext cx="3923575" cy="523220"/>
          </a:xfrm>
          <a:prstGeom prst="rect">
            <a:avLst/>
          </a:prstGeom>
          <a:noFill/>
        </p:spPr>
        <p:txBody>
          <a:bodyPr wrap="none" rtlCol="0">
            <a:spAutoFit/>
          </a:bodyPr>
          <a:lstStyle/>
          <a:p>
            <a:r>
              <a:rPr lang="en-US" sz="2800" b="1" dirty="0"/>
              <a:t>SB4A Support in Eswatini</a:t>
            </a:r>
          </a:p>
        </p:txBody>
      </p:sp>
      <p:graphicFrame>
        <p:nvGraphicFramePr>
          <p:cNvPr id="2" name="Table 1">
            <a:extLst>
              <a:ext uri="{FF2B5EF4-FFF2-40B4-BE49-F238E27FC236}">
                <a16:creationId xmlns:a16="http://schemas.microsoft.com/office/drawing/2014/main" id="{B4EC4225-A73A-419B-AE6E-056ED011EB40}"/>
              </a:ext>
            </a:extLst>
          </p:cNvPr>
          <p:cNvGraphicFramePr>
            <a:graphicFrameLocks noGrp="1"/>
          </p:cNvGraphicFramePr>
          <p:nvPr>
            <p:extLst>
              <p:ext uri="{D42A27DB-BD31-4B8C-83A1-F6EECF244321}">
                <p14:modId xmlns:p14="http://schemas.microsoft.com/office/powerpoint/2010/main" val="2569505242"/>
              </p:ext>
            </p:extLst>
          </p:nvPr>
        </p:nvGraphicFramePr>
        <p:xfrm>
          <a:off x="376204" y="1558831"/>
          <a:ext cx="8515810" cy="5003074"/>
        </p:xfrm>
        <a:graphic>
          <a:graphicData uri="http://schemas.openxmlformats.org/drawingml/2006/table">
            <a:tbl>
              <a:tblPr firstRow="1" bandRow="1">
                <a:tableStyleId>{5C22544A-7EE6-4342-B048-85BDC9FD1C3A}</a:tableStyleId>
              </a:tblPr>
              <a:tblGrid>
                <a:gridCol w="1479871">
                  <a:extLst>
                    <a:ext uri="{9D8B030D-6E8A-4147-A177-3AD203B41FA5}">
                      <a16:colId xmlns:a16="http://schemas.microsoft.com/office/drawing/2014/main" val="3796634114"/>
                    </a:ext>
                  </a:extLst>
                </a:gridCol>
                <a:gridCol w="7035939">
                  <a:extLst>
                    <a:ext uri="{9D8B030D-6E8A-4147-A177-3AD203B41FA5}">
                      <a16:colId xmlns:a16="http://schemas.microsoft.com/office/drawing/2014/main" val="645913599"/>
                    </a:ext>
                  </a:extLst>
                </a:gridCol>
              </a:tblGrid>
              <a:tr h="809901">
                <a:tc>
                  <a:txBody>
                    <a:bodyPr/>
                    <a:lstStyle/>
                    <a:p>
                      <a:r>
                        <a:rPr lang="en-US" sz="1400" b="1" dirty="0">
                          <a:solidFill>
                            <a:schemeClr val="tx1"/>
                          </a:solidFill>
                        </a:rPr>
                        <a:t>Module 1: Review of Financial Markets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DB3E2"/>
                    </a:solidFill>
                  </a:tcPr>
                </a:tc>
                <a:tc>
                  <a:txBody>
                    <a:bodyPr/>
                    <a:lstStyle/>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Comprehensive assessment of Eswatini’s financial markets, highlighting issues and challenges. The purpose of this module is to set the stage and establish the basis for further analysis, using financial sector data from recognized sources, but also collating what researchers have done already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86075773"/>
                  </a:ext>
                </a:extLst>
              </a:tr>
              <a:tr h="949234">
                <a:tc>
                  <a:txBody>
                    <a:bodyPr/>
                    <a:lstStyle/>
                    <a:p>
                      <a:r>
                        <a:rPr lang="en-US" sz="1400" b="1" dirty="0"/>
                        <a:t>Module 2: Enhancing SME access to finance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DB3E2"/>
                    </a:solidFill>
                  </a:tcPr>
                </a:tc>
                <a:tc>
                  <a:txBody>
                    <a:bodyPr/>
                    <a:lstStyle/>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Assessment of credit reporting and secured transaction frameworks, including collateral registration</a:t>
                      </a:r>
                    </a:p>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Role of credit enhancement solutions (e.g. partial credit guarantee schemes)</a:t>
                      </a:r>
                    </a:p>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Identifying and addressing weaknesses in creditor rights and corporate insolvency regimes</a:t>
                      </a:r>
                    </a:p>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Role of new financial technologies (e.g. digital platforms)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24827316"/>
                  </a:ext>
                </a:extLst>
              </a:tr>
              <a:tr h="1624148">
                <a:tc>
                  <a:txBody>
                    <a:bodyPr/>
                    <a:lstStyle/>
                    <a:p>
                      <a:r>
                        <a:rPr lang="en-US" sz="1400" b="1" dirty="0"/>
                        <a:t>Module 4: Banking sector analysis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DB3E2"/>
                    </a:solidFill>
                  </a:tcPr>
                </a:tc>
                <a:tc>
                  <a:txBody>
                    <a:bodyPr/>
                    <a:lstStyle/>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Problem tree analysis that looks at characteristics and challenges of banks, including credit quality, funding, capital and concentration limits, business models, profitability, and opportunities for hedging of risks</a:t>
                      </a:r>
                    </a:p>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Analysis of determination of interest rate spreads through an interest rate decomposition, focusing on structural features in the banking sector, such as operating costs, funding costs, and reserve requirements</a:t>
                      </a:r>
                    </a:p>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Analysis of macro and financial policies that potentially constrain banking sector deepening, such as high barriers to entry, exchange rate regimes, and distortionary financial sector policies</a:t>
                      </a:r>
                    </a:p>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Analysis of the role of bank regulation and oversight in promoting competition among banks in lending to private sector (observance of prudential standards, sanctioning of forbearance from such standards, legal framework for bank resolution)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45258898"/>
                  </a:ext>
                </a:extLst>
              </a:tr>
              <a:tr h="741837">
                <a:tc>
                  <a:txBody>
                    <a:bodyPr/>
                    <a:lstStyle/>
                    <a:p>
                      <a:r>
                        <a:rPr lang="en-US" sz="1400" b="1" dirty="0"/>
                        <a:t>Module 5: SME Liquidity Solutions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DB3E2"/>
                    </a:solidFill>
                  </a:tcPr>
                </a:tc>
                <a:tc>
                  <a:txBody>
                    <a:bodyPr/>
                    <a:lstStyle/>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Map the main sources of SME working capital and trade finance markets</a:t>
                      </a:r>
                    </a:p>
                    <a:p>
                      <a:pPr marL="171450" lvl="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Identify constraints to more efficient use of value chain financing and by the institutions active in this market, such as operational issues, transaction costs, access to foreign exchange, regulatory and capital adequacy requirements; and</a:t>
                      </a:r>
                    </a:p>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Identify and explore opportunities for implementing innovative instruments that could be used to strengthen the availability of trade finance, such as factoring, securitization of receivables, as well as mechanisms to reduce the prevalence of arrears on Government payments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11140461"/>
                  </a:ext>
                </a:extLst>
              </a:tr>
            </a:tbl>
          </a:graphicData>
        </a:graphic>
      </p:graphicFrame>
      <p:sp>
        <p:nvSpPr>
          <p:cNvPr id="5" name="Rectangle 4">
            <a:extLst>
              <a:ext uri="{FF2B5EF4-FFF2-40B4-BE49-F238E27FC236}">
                <a16:creationId xmlns:a16="http://schemas.microsoft.com/office/drawing/2014/main" id="{C1F5695E-04EA-427B-A15E-88365144C17C}"/>
              </a:ext>
            </a:extLst>
          </p:cNvPr>
          <p:cNvSpPr/>
          <p:nvPr/>
        </p:nvSpPr>
        <p:spPr>
          <a:xfrm>
            <a:off x="384354" y="834881"/>
            <a:ext cx="8507660" cy="63686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1"/>
                </a:solidFill>
              </a:rPr>
              <a:t>The objective of SB4A support is to enable better access to finance in Eswatini by providing in depth analysis of the local financial sector and supporting policy reforms through policy recommendations and technical assistance. The main activities include:</a:t>
            </a:r>
          </a:p>
        </p:txBody>
      </p:sp>
    </p:spTree>
    <p:extLst>
      <p:ext uri="{BB962C8B-B14F-4D97-AF65-F5344CB8AC3E}">
        <p14:creationId xmlns:p14="http://schemas.microsoft.com/office/powerpoint/2010/main" val="20770631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4">
            <a:extLst>
              <a:ext uri="{FF2B5EF4-FFF2-40B4-BE49-F238E27FC236}">
                <a16:creationId xmlns:a16="http://schemas.microsoft.com/office/drawing/2014/main" id="{EBF95501-74DE-4C91-9029-AEB513105D92}"/>
              </a:ext>
            </a:extLst>
          </p:cNvPr>
          <p:cNvSpPr>
            <a:spLocks noChangeArrowheads="1"/>
          </p:cNvSpPr>
          <p:nvPr/>
        </p:nvSpPr>
        <p:spPr bwMode="auto">
          <a:xfrm>
            <a:off x="628650" y="23018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 name="TextBox 3">
            <a:extLst>
              <a:ext uri="{FF2B5EF4-FFF2-40B4-BE49-F238E27FC236}">
                <a16:creationId xmlns:a16="http://schemas.microsoft.com/office/drawing/2014/main" id="{62EEA0B3-6E7C-4803-AD2D-6D06EB8BC39F}"/>
              </a:ext>
            </a:extLst>
          </p:cNvPr>
          <p:cNvSpPr txBox="1"/>
          <p:nvPr/>
        </p:nvSpPr>
        <p:spPr>
          <a:xfrm>
            <a:off x="447216" y="357283"/>
            <a:ext cx="7654531" cy="523220"/>
          </a:xfrm>
          <a:prstGeom prst="rect">
            <a:avLst/>
          </a:prstGeom>
          <a:noFill/>
        </p:spPr>
        <p:txBody>
          <a:bodyPr wrap="none" rtlCol="0">
            <a:spAutoFit/>
          </a:bodyPr>
          <a:lstStyle/>
          <a:p>
            <a:r>
              <a:rPr lang="en-US" sz="2800" b="1" dirty="0"/>
              <a:t>Implementation: Desk Review and Data Collection</a:t>
            </a:r>
          </a:p>
        </p:txBody>
      </p:sp>
      <p:graphicFrame>
        <p:nvGraphicFramePr>
          <p:cNvPr id="6" name="Table 5">
            <a:extLst>
              <a:ext uri="{FF2B5EF4-FFF2-40B4-BE49-F238E27FC236}">
                <a16:creationId xmlns:a16="http://schemas.microsoft.com/office/drawing/2014/main" id="{0C4E4BFB-639A-4216-8D36-5D3CD9CC0782}"/>
              </a:ext>
            </a:extLst>
          </p:cNvPr>
          <p:cNvGraphicFramePr>
            <a:graphicFrameLocks noGrp="1"/>
          </p:cNvGraphicFramePr>
          <p:nvPr>
            <p:extLst>
              <p:ext uri="{D42A27DB-BD31-4B8C-83A1-F6EECF244321}">
                <p14:modId xmlns:p14="http://schemas.microsoft.com/office/powerpoint/2010/main" val="806275862"/>
              </p:ext>
            </p:extLst>
          </p:nvPr>
        </p:nvGraphicFramePr>
        <p:xfrm>
          <a:off x="376204" y="1101399"/>
          <a:ext cx="8515811" cy="5528567"/>
        </p:xfrm>
        <a:graphic>
          <a:graphicData uri="http://schemas.openxmlformats.org/drawingml/2006/table">
            <a:tbl>
              <a:tblPr firstRow="1" bandRow="1">
                <a:tableStyleId>{5C22544A-7EE6-4342-B048-85BDC9FD1C3A}</a:tableStyleId>
              </a:tblPr>
              <a:tblGrid>
                <a:gridCol w="1479871">
                  <a:extLst>
                    <a:ext uri="{9D8B030D-6E8A-4147-A177-3AD203B41FA5}">
                      <a16:colId xmlns:a16="http://schemas.microsoft.com/office/drawing/2014/main" val="3796634114"/>
                    </a:ext>
                  </a:extLst>
                </a:gridCol>
                <a:gridCol w="3585937">
                  <a:extLst>
                    <a:ext uri="{9D8B030D-6E8A-4147-A177-3AD203B41FA5}">
                      <a16:colId xmlns:a16="http://schemas.microsoft.com/office/drawing/2014/main" val="645913599"/>
                    </a:ext>
                  </a:extLst>
                </a:gridCol>
                <a:gridCol w="3450003">
                  <a:extLst>
                    <a:ext uri="{9D8B030D-6E8A-4147-A177-3AD203B41FA5}">
                      <a16:colId xmlns:a16="http://schemas.microsoft.com/office/drawing/2014/main" val="3688684500"/>
                    </a:ext>
                  </a:extLst>
                </a:gridCol>
              </a:tblGrid>
              <a:tr h="446561">
                <a:tc>
                  <a:txBody>
                    <a:bodyPr/>
                    <a:lstStyle/>
                    <a:p>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DB3E2"/>
                    </a:solidFill>
                  </a:tcPr>
                </a:tc>
                <a:tc>
                  <a:txBody>
                    <a:bodyPr/>
                    <a:lstStyle/>
                    <a:p>
                      <a:pPr marL="171450" indent="-171450" algn="l" defTabSz="914400" rtl="0" eaLnBrk="1" latinLnBrk="0" hangingPunct="1">
                        <a:spcAft>
                          <a:spcPts val="0"/>
                        </a:spcAft>
                        <a:buFont typeface="Arial" panose="020B0604020202020204" pitchFamily="34" charset="0"/>
                        <a:buChar char="•"/>
                      </a:pPr>
                      <a:r>
                        <a:rPr lang="en-US" sz="1600" b="1" kern="1200" dirty="0">
                          <a:solidFill>
                            <a:schemeClr val="tx1"/>
                          </a:solidFill>
                          <a:latin typeface="+mn-lt"/>
                          <a:ea typeface="+mn-ea"/>
                          <a:cs typeface="+mn-cs"/>
                        </a:rPr>
                        <a:t>Key data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DB3E2"/>
                    </a:solidFill>
                  </a:tcPr>
                </a:tc>
                <a:tc>
                  <a:txBody>
                    <a:bodyPr/>
                    <a:lstStyle/>
                    <a:p>
                      <a:pPr marL="171450" indent="-171450" algn="l" defTabSz="914400" rtl="0" eaLnBrk="1" latinLnBrk="0" hangingPunct="1">
                        <a:spcAft>
                          <a:spcPts val="0"/>
                        </a:spcAft>
                        <a:buFont typeface="Arial" panose="020B0604020202020204" pitchFamily="34" charset="0"/>
                        <a:buChar char="•"/>
                      </a:pPr>
                      <a:r>
                        <a:rPr lang="en-US" sz="1600" b="1" kern="1200" dirty="0">
                          <a:solidFill>
                            <a:schemeClr val="tx1"/>
                          </a:solidFill>
                          <a:latin typeface="+mn-lt"/>
                          <a:ea typeface="+mn-ea"/>
                          <a:cs typeface="+mn-cs"/>
                        </a:rPr>
                        <a:t>Data source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DB3E2"/>
                    </a:solidFill>
                  </a:tcPr>
                </a:tc>
                <a:extLst>
                  <a:ext uri="{0D108BD9-81ED-4DB2-BD59-A6C34878D82A}">
                    <a16:rowId xmlns:a16="http://schemas.microsoft.com/office/drawing/2014/main" val="4203712325"/>
                  </a:ext>
                </a:extLst>
              </a:tr>
              <a:tr h="1242341">
                <a:tc>
                  <a:txBody>
                    <a:bodyPr/>
                    <a:lstStyle/>
                    <a:p>
                      <a:r>
                        <a:rPr lang="en-US" sz="1400" b="1" dirty="0">
                          <a:solidFill>
                            <a:schemeClr val="tx1"/>
                          </a:solidFill>
                        </a:rPr>
                        <a:t>Module 1: Review of Financial Markets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Macro: External/domestic debt, </a:t>
                      </a:r>
                      <a:r>
                        <a:rPr lang="en-US" sz="1200" b="0" kern="1200" dirty="0" err="1">
                          <a:solidFill>
                            <a:schemeClr val="tx1"/>
                          </a:solidFill>
                          <a:latin typeface="+mn-lt"/>
                          <a:ea typeface="+mn-ea"/>
                          <a:cs typeface="+mn-cs"/>
                        </a:rPr>
                        <a:t>t-bill</a:t>
                      </a:r>
                      <a:r>
                        <a:rPr lang="en-US" sz="1200" b="0" kern="1200" dirty="0">
                          <a:solidFill>
                            <a:schemeClr val="tx1"/>
                          </a:solidFill>
                          <a:latin typeface="+mn-lt"/>
                          <a:ea typeface="+mn-ea"/>
                          <a:cs typeface="+mn-cs"/>
                        </a:rPr>
                        <a:t> and bond interest rates, inflation, exchange rate, lending and deposit rates</a:t>
                      </a:r>
                    </a:p>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Key lending institutions: coverage, market share, product offering, bank capitalization, loan performance</a:t>
                      </a:r>
                    </a:p>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Financial products: cost, interest rates, default rates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Regulatory authorities (interviews, websites, annual reports)</a:t>
                      </a:r>
                    </a:p>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Banks (interviews, websites, annual reports)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kern="1200" dirty="0">
                          <a:solidFill>
                            <a:schemeClr val="tx1"/>
                          </a:solidFill>
                          <a:latin typeface="+mn-lt"/>
                          <a:ea typeface="+mn-ea"/>
                          <a:cs typeface="+mn-cs"/>
                        </a:rPr>
                        <a:t>World Development Indicators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kern="1200" dirty="0">
                          <a:solidFill>
                            <a:schemeClr val="tx1"/>
                          </a:solidFill>
                          <a:latin typeface="+mn-lt"/>
                          <a:ea typeface="+mn-ea"/>
                          <a:cs typeface="+mn-cs"/>
                        </a:rPr>
                        <a:t>IMF (International Financial Statistics, Monetary and Financial Statistics, Financial Soundness Indicators)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86075773"/>
                  </a:ext>
                </a:extLst>
              </a:tr>
              <a:tr h="1248066">
                <a:tc>
                  <a:txBody>
                    <a:bodyPr/>
                    <a:lstStyle/>
                    <a:p>
                      <a:r>
                        <a:rPr lang="en-US" sz="1400" b="1" dirty="0"/>
                        <a:t>Module 2: Enhancing SME access to finance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Collateral registry: size, composition, </a:t>
                      </a:r>
                      <a:r>
                        <a:rPr lang="en-US" sz="1200" b="0" kern="1200" dirty="0" err="1">
                          <a:solidFill>
                            <a:schemeClr val="tx1"/>
                          </a:solidFill>
                          <a:latin typeface="+mn-lt"/>
                          <a:ea typeface="+mn-ea"/>
                          <a:cs typeface="+mn-cs"/>
                        </a:rPr>
                        <a:t>etc</a:t>
                      </a:r>
                      <a:endParaRPr lang="en-US" sz="1200" b="0" kern="1200" dirty="0">
                        <a:solidFill>
                          <a:schemeClr val="tx1"/>
                        </a:solidFill>
                        <a:latin typeface="+mn-lt"/>
                        <a:ea typeface="+mn-ea"/>
                        <a:cs typeface="+mn-cs"/>
                      </a:endParaRPr>
                    </a:p>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Credit guarantees: coverage, pricing, number of providers, loan volume</a:t>
                      </a:r>
                    </a:p>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Financial technologies: mobile penetration, internet use, </a:t>
                      </a:r>
                      <a:r>
                        <a:rPr lang="en-US" sz="1200" b="0" kern="1200" dirty="0" err="1">
                          <a:solidFill>
                            <a:schemeClr val="tx1"/>
                          </a:solidFill>
                          <a:latin typeface="+mn-lt"/>
                          <a:ea typeface="+mn-ea"/>
                          <a:cs typeface="+mn-cs"/>
                        </a:rPr>
                        <a:t>etc</a:t>
                      </a:r>
                      <a:endParaRPr lang="en-US" sz="1200" b="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Legal documents</a:t>
                      </a:r>
                    </a:p>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Interviews (creditors, businesses and business associations, regulatory authorities, government officials, judiciary, law practitioners, credit bureaus, etc.)</a:t>
                      </a:r>
                    </a:p>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World Development Indicators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24827316"/>
                  </a:ext>
                </a:extLst>
              </a:tr>
              <a:tr h="1486964">
                <a:tc>
                  <a:txBody>
                    <a:bodyPr/>
                    <a:lstStyle/>
                    <a:p>
                      <a:r>
                        <a:rPr lang="en-US" sz="1400" b="1" dirty="0"/>
                        <a:t>Module 4: Banking sector analysis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Banks: credit quality, funding, capital and concentration limits, profitability, </a:t>
                      </a:r>
                    </a:p>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Interest rates: operating costs of banks, funding costs, reserve requirements, </a:t>
                      </a:r>
                      <a:r>
                        <a:rPr lang="en-US" sz="1200" b="0" kern="1200" dirty="0" err="1">
                          <a:solidFill>
                            <a:schemeClr val="tx1"/>
                          </a:solidFill>
                          <a:latin typeface="+mn-lt"/>
                          <a:ea typeface="+mn-ea"/>
                          <a:cs typeface="+mn-cs"/>
                        </a:rPr>
                        <a:t>etc</a:t>
                      </a:r>
                      <a:endParaRPr lang="en-US" sz="1200" b="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Banks (audited financial statements)</a:t>
                      </a:r>
                    </a:p>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Banking legislation and regulations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45258898"/>
                  </a:ext>
                </a:extLst>
              </a:tr>
              <a:tr h="975376">
                <a:tc>
                  <a:txBody>
                    <a:bodyPr/>
                    <a:lstStyle/>
                    <a:p>
                      <a:r>
                        <a:rPr lang="en-US" sz="1400" b="1" dirty="0"/>
                        <a:t>Module 5: SME Liquidity Solutions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Value chain financing: transaction costs, access to foreign exchange, regulatory requirements, capital adequacy requirements</a:t>
                      </a:r>
                    </a:p>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Trade finance: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Financial institutions</a:t>
                      </a:r>
                    </a:p>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Businesses and business associations</a:t>
                      </a:r>
                    </a:p>
                    <a:p>
                      <a:pPr marL="171450" indent="-171450" algn="l" defTabSz="914400" rtl="0" eaLnBrk="1" latinLnBrk="0" hangingPunct="1">
                        <a:spcAft>
                          <a:spcPts val="0"/>
                        </a:spcAft>
                        <a:buFont typeface="Arial" panose="020B0604020202020204" pitchFamily="34" charset="0"/>
                        <a:buChar char="•"/>
                      </a:pPr>
                      <a:r>
                        <a:rPr lang="en-US" sz="1200" b="0" kern="1200">
                          <a:solidFill>
                            <a:schemeClr val="tx1"/>
                          </a:solidFill>
                          <a:latin typeface="+mn-lt"/>
                          <a:ea typeface="+mn-ea"/>
                          <a:cs typeface="+mn-cs"/>
                        </a:rPr>
                        <a:t>Tax authorities</a:t>
                      </a:r>
                      <a:endParaRPr lang="en-US" sz="1200" b="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11140461"/>
                  </a:ext>
                </a:extLst>
              </a:tr>
            </a:tbl>
          </a:graphicData>
        </a:graphic>
      </p:graphicFrame>
    </p:spTree>
    <p:extLst>
      <p:ext uri="{BB962C8B-B14F-4D97-AF65-F5344CB8AC3E}">
        <p14:creationId xmlns:p14="http://schemas.microsoft.com/office/powerpoint/2010/main" val="15643262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4">
            <a:extLst>
              <a:ext uri="{FF2B5EF4-FFF2-40B4-BE49-F238E27FC236}">
                <a16:creationId xmlns:a16="http://schemas.microsoft.com/office/drawing/2014/main" id="{EBF95501-74DE-4C91-9029-AEB513105D92}"/>
              </a:ext>
            </a:extLst>
          </p:cNvPr>
          <p:cNvSpPr>
            <a:spLocks noChangeArrowheads="1"/>
          </p:cNvSpPr>
          <p:nvPr/>
        </p:nvSpPr>
        <p:spPr bwMode="auto">
          <a:xfrm>
            <a:off x="628650" y="23018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 name="TextBox 3">
            <a:extLst>
              <a:ext uri="{FF2B5EF4-FFF2-40B4-BE49-F238E27FC236}">
                <a16:creationId xmlns:a16="http://schemas.microsoft.com/office/drawing/2014/main" id="{62EEA0B3-6E7C-4803-AD2D-6D06EB8BC39F}"/>
              </a:ext>
            </a:extLst>
          </p:cNvPr>
          <p:cNvSpPr txBox="1"/>
          <p:nvPr/>
        </p:nvSpPr>
        <p:spPr>
          <a:xfrm>
            <a:off x="447216" y="357283"/>
            <a:ext cx="5603393" cy="523220"/>
          </a:xfrm>
          <a:prstGeom prst="rect">
            <a:avLst/>
          </a:prstGeom>
          <a:noFill/>
        </p:spPr>
        <p:txBody>
          <a:bodyPr wrap="none" rtlCol="0">
            <a:spAutoFit/>
          </a:bodyPr>
          <a:lstStyle/>
          <a:p>
            <a:r>
              <a:rPr lang="en-US" sz="2800" b="1" dirty="0"/>
              <a:t>Implementation: Field Consultations</a:t>
            </a:r>
          </a:p>
        </p:txBody>
      </p:sp>
      <p:graphicFrame>
        <p:nvGraphicFramePr>
          <p:cNvPr id="6" name="Table 5">
            <a:extLst>
              <a:ext uri="{FF2B5EF4-FFF2-40B4-BE49-F238E27FC236}">
                <a16:creationId xmlns:a16="http://schemas.microsoft.com/office/drawing/2014/main" id="{0C4E4BFB-639A-4216-8D36-5D3CD9CC0782}"/>
              </a:ext>
            </a:extLst>
          </p:cNvPr>
          <p:cNvGraphicFramePr>
            <a:graphicFrameLocks noGrp="1"/>
          </p:cNvGraphicFramePr>
          <p:nvPr>
            <p:extLst>
              <p:ext uri="{D42A27DB-BD31-4B8C-83A1-F6EECF244321}">
                <p14:modId xmlns:p14="http://schemas.microsoft.com/office/powerpoint/2010/main" val="2722780601"/>
              </p:ext>
            </p:extLst>
          </p:nvPr>
        </p:nvGraphicFramePr>
        <p:xfrm>
          <a:off x="314094" y="880503"/>
          <a:ext cx="8515811" cy="5644137"/>
        </p:xfrm>
        <a:graphic>
          <a:graphicData uri="http://schemas.openxmlformats.org/drawingml/2006/table">
            <a:tbl>
              <a:tblPr firstRow="1" bandRow="1">
                <a:tableStyleId>{5C22544A-7EE6-4342-B048-85BDC9FD1C3A}</a:tableStyleId>
              </a:tblPr>
              <a:tblGrid>
                <a:gridCol w="846421">
                  <a:extLst>
                    <a:ext uri="{9D8B030D-6E8A-4147-A177-3AD203B41FA5}">
                      <a16:colId xmlns:a16="http://schemas.microsoft.com/office/drawing/2014/main" val="3796634114"/>
                    </a:ext>
                  </a:extLst>
                </a:gridCol>
                <a:gridCol w="2651197">
                  <a:extLst>
                    <a:ext uri="{9D8B030D-6E8A-4147-A177-3AD203B41FA5}">
                      <a16:colId xmlns:a16="http://schemas.microsoft.com/office/drawing/2014/main" val="645913599"/>
                    </a:ext>
                  </a:extLst>
                </a:gridCol>
                <a:gridCol w="5018193">
                  <a:extLst>
                    <a:ext uri="{9D8B030D-6E8A-4147-A177-3AD203B41FA5}">
                      <a16:colId xmlns:a16="http://schemas.microsoft.com/office/drawing/2014/main" val="3688684500"/>
                    </a:ext>
                  </a:extLst>
                </a:gridCol>
              </a:tblGrid>
              <a:tr h="363521">
                <a:tc>
                  <a:txBody>
                    <a:bodyPr/>
                    <a:lstStyle/>
                    <a:p>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DB3E2"/>
                    </a:solidFill>
                  </a:tcPr>
                </a:tc>
                <a:tc>
                  <a:txBody>
                    <a:bodyPr/>
                    <a:lstStyle/>
                    <a:p>
                      <a:pPr marL="171450" indent="-171450" algn="l" defTabSz="914400" rtl="0" eaLnBrk="1" latinLnBrk="0" hangingPunct="1">
                        <a:spcAft>
                          <a:spcPts val="0"/>
                        </a:spcAft>
                        <a:buFont typeface="Arial" panose="020B0604020202020204" pitchFamily="34" charset="0"/>
                        <a:buChar char="•"/>
                      </a:pPr>
                      <a:r>
                        <a:rPr lang="en-US" sz="1600" b="1" kern="1200" dirty="0">
                          <a:solidFill>
                            <a:schemeClr val="tx1"/>
                          </a:solidFill>
                          <a:latin typeface="+mn-lt"/>
                          <a:ea typeface="+mn-ea"/>
                          <a:cs typeface="+mn-cs"/>
                        </a:rPr>
                        <a:t>Key institutions engaged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DB3E2"/>
                    </a:solidFill>
                  </a:tcPr>
                </a:tc>
                <a:tc>
                  <a:txBody>
                    <a:bodyPr/>
                    <a:lstStyle/>
                    <a:p>
                      <a:pPr marL="171450" indent="-171450" algn="l" defTabSz="914400" rtl="0" eaLnBrk="1" latinLnBrk="0" hangingPunct="1">
                        <a:spcAft>
                          <a:spcPts val="0"/>
                        </a:spcAft>
                        <a:buFont typeface="Arial" panose="020B0604020202020204" pitchFamily="34" charset="0"/>
                        <a:buChar char="•"/>
                      </a:pPr>
                      <a:r>
                        <a:rPr lang="en-US" sz="1600" b="1" kern="1200" dirty="0">
                          <a:solidFill>
                            <a:schemeClr val="tx1"/>
                          </a:solidFill>
                          <a:latin typeface="+mn-lt"/>
                          <a:ea typeface="+mn-ea"/>
                          <a:cs typeface="+mn-cs"/>
                        </a:rPr>
                        <a:t>Key interview topics/questions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DB3E2"/>
                    </a:solidFill>
                  </a:tcPr>
                </a:tc>
                <a:extLst>
                  <a:ext uri="{0D108BD9-81ED-4DB2-BD59-A6C34878D82A}">
                    <a16:rowId xmlns:a16="http://schemas.microsoft.com/office/drawing/2014/main" val="4203712325"/>
                  </a:ext>
                </a:extLst>
              </a:tr>
              <a:tr h="882727">
                <a:tc>
                  <a:txBody>
                    <a:bodyPr/>
                    <a:lstStyle/>
                    <a:p>
                      <a:r>
                        <a:rPr lang="en-US" sz="1400" b="1" dirty="0">
                          <a:solidFill>
                            <a:schemeClr val="tx1"/>
                          </a:solidFill>
                        </a:rPr>
                        <a:t>Module 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Ministry of Economic Planning and Economic Development</a:t>
                      </a:r>
                    </a:p>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Central Bank of Eswatini</a:t>
                      </a:r>
                    </a:p>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Ministry of Commerce Industry and Trade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lgn="l" defTabSz="914400" rtl="0" eaLnBrk="1" latinLnBrk="0" hangingPunct="1">
                        <a:spcAft>
                          <a:spcPts val="0"/>
                        </a:spcAft>
                        <a:buFont typeface="Arial" panose="020B0604020202020204" pitchFamily="34" charset="0"/>
                        <a:buChar char="•"/>
                      </a:pPr>
                      <a:endParaRPr lang="en-US" sz="1200" b="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86075773"/>
                  </a:ext>
                </a:extLst>
              </a:tr>
              <a:tr h="1285510">
                <a:tc>
                  <a:txBody>
                    <a:bodyPr/>
                    <a:lstStyle/>
                    <a:p>
                      <a:r>
                        <a:rPr lang="en-US" sz="1400" b="1" dirty="0"/>
                        <a:t>Module 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RJS Perry Attorneys</a:t>
                      </a:r>
                    </a:p>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Eswatini Association of Savings and Credit Cooperatives</a:t>
                      </a:r>
                    </a:p>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Ministry of Justice</a:t>
                      </a:r>
                    </a:p>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Deeds Registry</a:t>
                      </a:r>
                    </a:p>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Law Society of Swaziland</a:t>
                      </a:r>
                    </a:p>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PwC Eswatini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Insolvency legislation &amp; procedures, collateral legislation, debt enforcement and loan recovery, out-of-court debt restructuring</a:t>
                      </a:r>
                    </a:p>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Institutional implementation (courts, registries, administrators, </a:t>
                      </a:r>
                      <a:r>
                        <a:rPr lang="en-US" sz="1200" b="0" kern="1200" dirty="0" err="1">
                          <a:solidFill>
                            <a:schemeClr val="tx1"/>
                          </a:solidFill>
                          <a:latin typeface="+mn-lt"/>
                          <a:ea typeface="+mn-ea"/>
                          <a:cs typeface="+mn-cs"/>
                        </a:rPr>
                        <a:t>etc</a:t>
                      </a:r>
                      <a:r>
                        <a:rPr lang="en-US" sz="1200" b="0" kern="1200" dirty="0">
                          <a:solidFill>
                            <a:schemeClr val="tx1"/>
                          </a:solidFill>
                          <a:latin typeface="+mn-lt"/>
                          <a:ea typeface="+mn-ea"/>
                          <a:cs typeface="+mn-cs"/>
                        </a:rPr>
                        <a:t>)</a:t>
                      </a:r>
                    </a:p>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Commercial courts, bankruptcy proceeds, on-going legal reforms</a:t>
                      </a:r>
                    </a:p>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Secured transactions creation and registration (movable property)</a:t>
                      </a:r>
                    </a:p>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On-going legal reforms on creditor rights and insolvency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24827316"/>
                  </a:ext>
                </a:extLst>
              </a:tr>
              <a:tr h="1531576">
                <a:tc>
                  <a:txBody>
                    <a:bodyPr/>
                    <a:lstStyle/>
                    <a:p>
                      <a:r>
                        <a:rPr lang="en-US" sz="1400" b="1" dirty="0"/>
                        <a:t>Module 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kern="1200" dirty="0">
                          <a:solidFill>
                            <a:schemeClr val="tx1"/>
                          </a:solidFill>
                          <a:latin typeface="+mn-lt"/>
                          <a:ea typeface="+mn-ea"/>
                          <a:cs typeface="+mn-cs"/>
                        </a:rPr>
                        <a:t>Central Bank of Eswatini</a:t>
                      </a:r>
                    </a:p>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Financial Services Regulatory Authority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lgn="l" defTabSz="914400" rtl="0" eaLnBrk="1" latinLnBrk="0" hangingPunct="1">
                        <a:spcAft>
                          <a:spcPts val="0"/>
                        </a:spcAft>
                        <a:buFont typeface="Arial" panose="020B0604020202020204" pitchFamily="34" charset="0"/>
                        <a:buChar char="•"/>
                      </a:pPr>
                      <a:endParaRPr lang="en-US" sz="1200" b="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45258898"/>
                  </a:ext>
                </a:extLst>
              </a:tr>
              <a:tr h="1004639">
                <a:tc>
                  <a:txBody>
                    <a:bodyPr/>
                    <a:lstStyle/>
                    <a:p>
                      <a:r>
                        <a:rPr lang="en-US" sz="1400" b="1" dirty="0"/>
                        <a:t>Module 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Ministry of Agriculture</a:t>
                      </a:r>
                    </a:p>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Fincorp</a:t>
                      </a:r>
                    </a:p>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Small Enterprise Development Company</a:t>
                      </a:r>
                    </a:p>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National Industrial Development Corporation of Eswatini</a:t>
                      </a:r>
                    </a:p>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IDCE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lgn="l" defTabSz="914400" rtl="0" eaLnBrk="1" latinLnBrk="0" hangingPunct="1">
                        <a:spcAft>
                          <a:spcPts val="0"/>
                        </a:spcAft>
                        <a:buFont typeface="Arial" panose="020B0604020202020204" pitchFamily="34" charset="0"/>
                        <a:buChar char="•"/>
                      </a:pPr>
                      <a:r>
                        <a:rPr lang="en-US" sz="1200" b="0" kern="1200" dirty="0">
                          <a:solidFill>
                            <a:schemeClr val="tx1"/>
                          </a:solidFill>
                          <a:latin typeface="+mn-lt"/>
                          <a:ea typeface="+mn-ea"/>
                          <a:cs typeface="+mn-cs"/>
                        </a:rPr>
                        <a:t>Agri-SME policies and financing strategies, typologies of existing </a:t>
                      </a:r>
                      <a:r>
                        <a:rPr lang="en-US" sz="1200" b="0" kern="1200" dirty="0" err="1">
                          <a:solidFill>
                            <a:schemeClr val="tx1"/>
                          </a:solidFill>
                          <a:latin typeface="+mn-lt"/>
                          <a:ea typeface="+mn-ea"/>
                          <a:cs typeface="+mn-cs"/>
                        </a:rPr>
                        <a:t>agri</a:t>
                      </a:r>
                      <a:r>
                        <a:rPr lang="en-US" sz="1200" b="0" kern="1200" dirty="0">
                          <a:solidFill>
                            <a:schemeClr val="tx1"/>
                          </a:solidFill>
                          <a:latin typeface="+mn-lt"/>
                          <a:ea typeface="+mn-ea"/>
                          <a:cs typeface="+mn-cs"/>
                        </a:rPr>
                        <a:t>-SMEs, existing public finance programs / credit guarantees / risk sharing</a:t>
                      </a:r>
                    </a:p>
                    <a:p>
                      <a:pPr marL="171450" indent="-171450" algn="l" defTabSz="914400" rtl="0" eaLnBrk="1" latinLnBrk="0" hangingPunct="1">
                        <a:spcAft>
                          <a:spcPts val="0"/>
                        </a:spcAft>
                        <a:buFont typeface="Arial" panose="020B0604020202020204" pitchFamily="34" charset="0"/>
                        <a:buChar char="•"/>
                      </a:pPr>
                      <a:endParaRPr lang="en-US" sz="1200" b="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11140461"/>
                  </a:ext>
                </a:extLst>
              </a:tr>
            </a:tbl>
          </a:graphicData>
        </a:graphic>
      </p:graphicFrame>
    </p:spTree>
    <p:extLst>
      <p:ext uri="{BB962C8B-B14F-4D97-AF65-F5344CB8AC3E}">
        <p14:creationId xmlns:p14="http://schemas.microsoft.com/office/powerpoint/2010/main" val="8044474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4">
            <a:extLst>
              <a:ext uri="{FF2B5EF4-FFF2-40B4-BE49-F238E27FC236}">
                <a16:creationId xmlns:a16="http://schemas.microsoft.com/office/drawing/2014/main" id="{EBF95501-74DE-4C91-9029-AEB513105D92}"/>
              </a:ext>
            </a:extLst>
          </p:cNvPr>
          <p:cNvSpPr>
            <a:spLocks noChangeArrowheads="1"/>
          </p:cNvSpPr>
          <p:nvPr/>
        </p:nvSpPr>
        <p:spPr bwMode="auto">
          <a:xfrm>
            <a:off x="628650" y="23018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 name="TextBox 3">
            <a:extLst>
              <a:ext uri="{FF2B5EF4-FFF2-40B4-BE49-F238E27FC236}">
                <a16:creationId xmlns:a16="http://schemas.microsoft.com/office/drawing/2014/main" id="{62EEA0B3-6E7C-4803-AD2D-6D06EB8BC39F}"/>
              </a:ext>
            </a:extLst>
          </p:cNvPr>
          <p:cNvSpPr txBox="1"/>
          <p:nvPr/>
        </p:nvSpPr>
        <p:spPr>
          <a:xfrm>
            <a:off x="447216" y="357283"/>
            <a:ext cx="5603393" cy="523220"/>
          </a:xfrm>
          <a:prstGeom prst="rect">
            <a:avLst/>
          </a:prstGeom>
          <a:noFill/>
        </p:spPr>
        <p:txBody>
          <a:bodyPr wrap="none" rtlCol="0">
            <a:spAutoFit/>
          </a:bodyPr>
          <a:lstStyle/>
          <a:p>
            <a:r>
              <a:rPr lang="en-US" sz="2800" b="1" dirty="0"/>
              <a:t>Implementation: Field Consultations</a:t>
            </a:r>
          </a:p>
        </p:txBody>
      </p:sp>
      <p:graphicFrame>
        <p:nvGraphicFramePr>
          <p:cNvPr id="6" name="Table 5">
            <a:extLst>
              <a:ext uri="{FF2B5EF4-FFF2-40B4-BE49-F238E27FC236}">
                <a16:creationId xmlns:a16="http://schemas.microsoft.com/office/drawing/2014/main" id="{0C4E4BFB-639A-4216-8D36-5D3CD9CC0782}"/>
              </a:ext>
            </a:extLst>
          </p:cNvPr>
          <p:cNvGraphicFramePr>
            <a:graphicFrameLocks noGrp="1"/>
          </p:cNvGraphicFramePr>
          <p:nvPr>
            <p:extLst>
              <p:ext uri="{D42A27DB-BD31-4B8C-83A1-F6EECF244321}">
                <p14:modId xmlns:p14="http://schemas.microsoft.com/office/powerpoint/2010/main" val="2991180464"/>
              </p:ext>
            </p:extLst>
          </p:nvPr>
        </p:nvGraphicFramePr>
        <p:xfrm>
          <a:off x="184935" y="849681"/>
          <a:ext cx="8753582" cy="5941361"/>
        </p:xfrm>
        <a:graphic>
          <a:graphicData uri="http://schemas.openxmlformats.org/drawingml/2006/table">
            <a:tbl>
              <a:tblPr firstRow="1" bandRow="1">
                <a:tableStyleId>{5C22544A-7EE6-4342-B048-85BDC9FD1C3A}</a:tableStyleId>
              </a:tblPr>
              <a:tblGrid>
                <a:gridCol w="1821024">
                  <a:extLst>
                    <a:ext uri="{9D8B030D-6E8A-4147-A177-3AD203B41FA5}">
                      <a16:colId xmlns:a16="http://schemas.microsoft.com/office/drawing/2014/main" val="3796634114"/>
                    </a:ext>
                  </a:extLst>
                </a:gridCol>
                <a:gridCol w="5576220">
                  <a:extLst>
                    <a:ext uri="{9D8B030D-6E8A-4147-A177-3AD203B41FA5}">
                      <a16:colId xmlns:a16="http://schemas.microsoft.com/office/drawing/2014/main" val="645913599"/>
                    </a:ext>
                  </a:extLst>
                </a:gridCol>
                <a:gridCol w="1356338">
                  <a:extLst>
                    <a:ext uri="{9D8B030D-6E8A-4147-A177-3AD203B41FA5}">
                      <a16:colId xmlns:a16="http://schemas.microsoft.com/office/drawing/2014/main" val="3688684500"/>
                    </a:ext>
                  </a:extLst>
                </a:gridCol>
              </a:tblGrid>
              <a:tr h="363521">
                <a:tc>
                  <a:txBody>
                    <a:bodyPr/>
                    <a:lstStyle/>
                    <a:p>
                      <a:r>
                        <a:rPr lang="en-US" sz="1400" b="1" dirty="0">
                          <a:solidFill>
                            <a:schemeClr val="tx1"/>
                          </a:solidFill>
                        </a:rPr>
                        <a:t>Key institutions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DB3E2"/>
                    </a:solidFill>
                  </a:tcPr>
                </a:tc>
                <a:tc>
                  <a:txBody>
                    <a:bodyPr/>
                    <a:lstStyle/>
                    <a:p>
                      <a:pPr marL="0" indent="0" algn="l" defTabSz="914400" rtl="0" eaLnBrk="1" latinLnBrk="0" hangingPunct="1">
                        <a:spcAft>
                          <a:spcPts val="0"/>
                        </a:spcAft>
                        <a:buFont typeface="Arial" panose="020B0604020202020204" pitchFamily="34" charset="0"/>
                        <a:buNone/>
                      </a:pPr>
                      <a:r>
                        <a:rPr lang="en-US" sz="1400" b="1" kern="1200" dirty="0">
                          <a:solidFill>
                            <a:schemeClr val="tx1"/>
                          </a:solidFill>
                          <a:latin typeface="+mn-lt"/>
                          <a:ea typeface="+mn-ea"/>
                          <a:cs typeface="+mn-cs"/>
                        </a:rPr>
                        <a:t>Key interview topics/questions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DB3E2"/>
                    </a:solidFill>
                  </a:tcPr>
                </a:tc>
                <a:tc>
                  <a:txBody>
                    <a:bodyPr/>
                    <a:lstStyle/>
                    <a:p>
                      <a:pPr marL="0" indent="0" algn="l" defTabSz="914400" rtl="0" eaLnBrk="1" latinLnBrk="0" hangingPunct="1">
                        <a:spcAft>
                          <a:spcPts val="0"/>
                        </a:spcAft>
                        <a:buFont typeface="Arial" panose="020B0604020202020204" pitchFamily="34" charset="0"/>
                        <a:buNone/>
                      </a:pPr>
                      <a:r>
                        <a:rPr lang="en-US" sz="1400" b="1" kern="1200" dirty="0">
                          <a:solidFill>
                            <a:schemeClr val="tx1"/>
                          </a:solidFill>
                          <a:latin typeface="+mn-lt"/>
                          <a:ea typeface="+mn-ea"/>
                          <a:cs typeface="+mn-cs"/>
                        </a:rPr>
                        <a:t>SB4A Module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DB3E2"/>
                    </a:solidFill>
                  </a:tcPr>
                </a:tc>
                <a:extLst>
                  <a:ext uri="{0D108BD9-81ED-4DB2-BD59-A6C34878D82A}">
                    <a16:rowId xmlns:a16="http://schemas.microsoft.com/office/drawing/2014/main" val="4203712325"/>
                  </a:ext>
                </a:extLst>
              </a:tr>
              <a:tr h="592144">
                <a:tc>
                  <a:txBody>
                    <a:bodyPr/>
                    <a:lstStyle/>
                    <a:p>
                      <a:r>
                        <a:rPr lang="en-US" sz="1400" b="1" dirty="0">
                          <a:solidFill>
                            <a:schemeClr val="tx1"/>
                          </a:solidFill>
                        </a:rPr>
                        <a:t>Ministry of Economic Planning and Development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defTabSz="914400" rtl="0" eaLnBrk="1" latinLnBrk="0" hangingPunct="1">
                        <a:spcAft>
                          <a:spcPts val="0"/>
                        </a:spcAft>
                        <a:buFont typeface="Arial" panose="020B0604020202020204" pitchFamily="34" charset="0"/>
                        <a:buChar char="•"/>
                      </a:pPr>
                      <a:r>
                        <a:rPr lang="en-US" sz="1400" b="0" kern="1200" dirty="0">
                          <a:solidFill>
                            <a:schemeClr val="tx1"/>
                          </a:solidFill>
                          <a:latin typeface="+mn-lt"/>
                          <a:ea typeface="+mn-ea"/>
                          <a:cs typeface="+mn-cs"/>
                        </a:rPr>
                        <a:t>SME finance policies and programs and upcoming potential reforms</a:t>
                      </a:r>
                    </a:p>
                    <a:p>
                      <a:pPr marL="171450" indent="-171450" algn="l" defTabSz="914400" rtl="0" eaLnBrk="1" latinLnBrk="0" hangingPunct="1">
                        <a:spcAft>
                          <a:spcPts val="0"/>
                        </a:spcAft>
                        <a:buFont typeface="Arial" panose="020B0604020202020204" pitchFamily="34" charset="0"/>
                        <a:buChar char="•"/>
                      </a:pPr>
                      <a:r>
                        <a:rPr lang="en-US" sz="1400" b="0" kern="1200" dirty="0">
                          <a:solidFill>
                            <a:schemeClr val="tx1"/>
                          </a:solidFill>
                          <a:latin typeface="+mn-lt"/>
                          <a:ea typeface="+mn-ea"/>
                          <a:cs typeface="+mn-cs"/>
                        </a:rPr>
                        <a:t>Statistics on typologies and indicators on MSME finance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l" defTabSz="914400" rtl="0" eaLnBrk="1" latinLnBrk="0" hangingPunct="1">
                        <a:spcAft>
                          <a:spcPts val="0"/>
                        </a:spcAft>
                        <a:buFont typeface="Arial" panose="020B0604020202020204" pitchFamily="34" charset="0"/>
                        <a:buNone/>
                      </a:pPr>
                      <a:r>
                        <a:rPr lang="en-US" sz="1200" b="0" kern="1200" dirty="0">
                          <a:solidFill>
                            <a:schemeClr val="tx1"/>
                          </a:solidFill>
                          <a:latin typeface="+mn-lt"/>
                          <a:ea typeface="+mn-ea"/>
                          <a:cs typeface="+mn-cs"/>
                        </a:rPr>
                        <a:t>Module 1</a:t>
                      </a:r>
                    </a:p>
                    <a:p>
                      <a:pPr marL="0" indent="0" algn="l" defTabSz="914400" rtl="0" eaLnBrk="1" latinLnBrk="0" hangingPunct="1">
                        <a:spcAft>
                          <a:spcPts val="0"/>
                        </a:spcAft>
                        <a:buFont typeface="Arial" panose="020B0604020202020204" pitchFamily="34" charset="0"/>
                        <a:buNone/>
                      </a:pPr>
                      <a:r>
                        <a:rPr lang="en-US" sz="1200" b="0" kern="1200" dirty="0">
                          <a:solidFill>
                            <a:schemeClr val="tx1"/>
                          </a:solidFill>
                          <a:latin typeface="+mn-lt"/>
                          <a:ea typeface="+mn-ea"/>
                          <a:cs typeface="+mn-cs"/>
                        </a:rPr>
                        <a:t>Module 2</a:t>
                      </a:r>
                    </a:p>
                    <a:p>
                      <a:pPr marL="0" indent="0" algn="l" defTabSz="914400" rtl="0" eaLnBrk="1" latinLnBrk="0" hangingPunct="1">
                        <a:spcAft>
                          <a:spcPts val="0"/>
                        </a:spcAft>
                        <a:buFont typeface="Arial" panose="020B0604020202020204" pitchFamily="34" charset="0"/>
                        <a:buNone/>
                      </a:pPr>
                      <a:r>
                        <a:rPr lang="en-US" sz="1200" b="0" kern="1200" dirty="0">
                          <a:solidFill>
                            <a:schemeClr val="tx1"/>
                          </a:solidFill>
                          <a:latin typeface="+mn-lt"/>
                          <a:ea typeface="+mn-ea"/>
                          <a:cs typeface="+mn-cs"/>
                        </a:rPr>
                        <a:t>Module 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86075773"/>
                  </a:ext>
                </a:extLst>
              </a:tr>
              <a:tr h="706011">
                <a:tc>
                  <a:txBody>
                    <a:bodyPr/>
                    <a:lstStyle/>
                    <a:p>
                      <a:r>
                        <a:rPr lang="en-US" sz="1400" b="1" dirty="0"/>
                        <a:t>Ministry of Commerce Industry and Trade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defTabSz="914400" rtl="0" eaLnBrk="1" latinLnBrk="0" hangingPunct="1">
                        <a:spcAft>
                          <a:spcPts val="0"/>
                        </a:spcAft>
                        <a:buFont typeface="Arial" panose="020B0604020202020204" pitchFamily="34" charset="0"/>
                        <a:buChar char="•"/>
                      </a:pPr>
                      <a:r>
                        <a:rPr lang="en-US" sz="1400" b="0" kern="1200" dirty="0">
                          <a:solidFill>
                            <a:schemeClr val="tx1"/>
                          </a:solidFill>
                          <a:latin typeface="+mn-lt"/>
                          <a:ea typeface="+mn-ea"/>
                          <a:cs typeface="+mn-cs"/>
                        </a:rPr>
                        <a:t>Ongoing legal reforms on pre-insolvency, bankruptcy proceedings, and insolvency &amp; secured transactions legislation</a:t>
                      </a:r>
                    </a:p>
                    <a:p>
                      <a:pPr marL="171450" indent="-171450" algn="l" defTabSz="914400" rtl="0" eaLnBrk="1" latinLnBrk="0" hangingPunct="1">
                        <a:spcAft>
                          <a:spcPts val="0"/>
                        </a:spcAft>
                        <a:buFont typeface="Arial" panose="020B0604020202020204" pitchFamily="34" charset="0"/>
                        <a:buChar char="•"/>
                      </a:pPr>
                      <a:r>
                        <a:rPr lang="en-US" sz="1400" b="0" kern="1200" dirty="0">
                          <a:solidFill>
                            <a:schemeClr val="tx1"/>
                          </a:solidFill>
                          <a:latin typeface="+mn-lt"/>
                          <a:ea typeface="+mn-ea"/>
                          <a:cs typeface="+mn-cs"/>
                        </a:rPr>
                        <a:t>SME policies and finance strategies, typologies of existing SMEs, SME registry (if any)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l" defTabSz="914400" rtl="0" eaLnBrk="1" latinLnBrk="0" hangingPunct="1">
                        <a:spcAft>
                          <a:spcPts val="0"/>
                        </a:spcAft>
                        <a:buFont typeface="Arial" panose="020B0604020202020204" pitchFamily="34" charset="0"/>
                        <a:buNone/>
                      </a:pPr>
                      <a:r>
                        <a:rPr lang="en-US" sz="1200" b="0" kern="1200" dirty="0">
                          <a:solidFill>
                            <a:schemeClr val="tx1"/>
                          </a:solidFill>
                          <a:latin typeface="+mn-lt"/>
                          <a:ea typeface="+mn-ea"/>
                          <a:cs typeface="+mn-cs"/>
                        </a:rPr>
                        <a:t>Module 1</a:t>
                      </a:r>
                    </a:p>
                    <a:p>
                      <a:pPr marL="0" indent="0" algn="l" defTabSz="914400" rtl="0" eaLnBrk="1" latinLnBrk="0" hangingPunct="1">
                        <a:spcAft>
                          <a:spcPts val="0"/>
                        </a:spcAft>
                        <a:buFont typeface="Arial" panose="020B0604020202020204" pitchFamily="34" charset="0"/>
                        <a:buNone/>
                      </a:pPr>
                      <a:r>
                        <a:rPr lang="en-US" sz="1200" b="0" kern="1200" dirty="0">
                          <a:solidFill>
                            <a:schemeClr val="tx1"/>
                          </a:solidFill>
                          <a:latin typeface="+mn-lt"/>
                          <a:ea typeface="+mn-ea"/>
                          <a:cs typeface="+mn-cs"/>
                        </a:rPr>
                        <a:t>Module 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24827316"/>
                  </a:ext>
                </a:extLst>
              </a:tr>
              <a:tr h="1089061">
                <a:tc>
                  <a:txBody>
                    <a:bodyPr/>
                    <a:lstStyle/>
                    <a:p>
                      <a:r>
                        <a:rPr lang="en-US" sz="1400" b="1" dirty="0"/>
                        <a:t>Central Bank of Eswatini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kern="1200" dirty="0">
                          <a:solidFill>
                            <a:schemeClr val="tx1"/>
                          </a:solidFill>
                          <a:latin typeface="+mn-lt"/>
                          <a:ea typeface="+mn-ea"/>
                          <a:cs typeface="+mn-cs"/>
                        </a:rPr>
                        <a:t>Development finance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kern="1200" dirty="0">
                          <a:solidFill>
                            <a:schemeClr val="tx1"/>
                          </a:solidFill>
                          <a:latin typeface="+mn-lt"/>
                          <a:ea typeface="+mn-ea"/>
                          <a:cs typeface="+mn-cs"/>
                        </a:rPr>
                        <a:t>Credit guarantee schemes in Eswatini</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kern="1200" dirty="0">
                          <a:solidFill>
                            <a:schemeClr val="tx1"/>
                          </a:solidFill>
                          <a:latin typeface="+mn-lt"/>
                          <a:ea typeface="+mn-ea"/>
                          <a:cs typeface="+mn-cs"/>
                        </a:rPr>
                        <a:t>Microfinance cooperatives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kern="1200" dirty="0">
                          <a:solidFill>
                            <a:schemeClr val="tx1"/>
                          </a:solidFill>
                          <a:latin typeface="+mn-lt"/>
                          <a:ea typeface="+mn-ea"/>
                          <a:cs typeface="+mn-cs"/>
                        </a:rPr>
                        <a:t>Performance/ vulnerabilities of the financial and banking sector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kern="1200" dirty="0">
                          <a:solidFill>
                            <a:schemeClr val="tx1"/>
                          </a:solidFill>
                          <a:latin typeface="+mn-lt"/>
                          <a:ea typeface="+mn-ea"/>
                          <a:cs typeface="+mn-cs"/>
                        </a:rPr>
                        <a:t>Ongoing reforms to support financial safety nets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kern="1200" dirty="0">
                          <a:solidFill>
                            <a:schemeClr val="tx1"/>
                          </a:solidFill>
                          <a:latin typeface="+mn-lt"/>
                          <a:ea typeface="+mn-ea"/>
                          <a:cs typeface="+mn-cs"/>
                        </a:rPr>
                        <a:t>Financial sector development and financial stability issues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l" defTabSz="914400" rtl="0" eaLnBrk="1" latinLnBrk="0" hangingPunct="1">
                        <a:spcAft>
                          <a:spcPts val="0"/>
                        </a:spcAft>
                        <a:buFont typeface="Arial" panose="020B0604020202020204" pitchFamily="34" charset="0"/>
                        <a:buNone/>
                      </a:pPr>
                      <a:r>
                        <a:rPr lang="en-US" sz="1200" b="0" kern="1200" dirty="0">
                          <a:solidFill>
                            <a:schemeClr val="tx1"/>
                          </a:solidFill>
                          <a:latin typeface="+mn-lt"/>
                          <a:ea typeface="+mn-ea"/>
                          <a:cs typeface="+mn-cs"/>
                        </a:rPr>
                        <a:t>Module 1</a:t>
                      </a:r>
                    </a:p>
                    <a:p>
                      <a:pPr marL="0" indent="0" algn="l" defTabSz="914400" rtl="0" eaLnBrk="1" latinLnBrk="0" hangingPunct="1">
                        <a:spcAft>
                          <a:spcPts val="0"/>
                        </a:spcAft>
                        <a:buFont typeface="Arial" panose="020B0604020202020204" pitchFamily="34" charset="0"/>
                        <a:buNone/>
                      </a:pPr>
                      <a:r>
                        <a:rPr lang="en-US" sz="1200" b="0" kern="1200" dirty="0">
                          <a:solidFill>
                            <a:schemeClr val="tx1"/>
                          </a:solidFill>
                          <a:latin typeface="+mn-lt"/>
                          <a:ea typeface="+mn-ea"/>
                          <a:cs typeface="+mn-cs"/>
                        </a:rPr>
                        <a:t>Module 2</a:t>
                      </a:r>
                    </a:p>
                    <a:p>
                      <a:pPr marL="0" indent="0" algn="l" defTabSz="914400" rtl="0" eaLnBrk="1" latinLnBrk="0" hangingPunct="1">
                        <a:spcAft>
                          <a:spcPts val="0"/>
                        </a:spcAft>
                        <a:buFont typeface="Arial" panose="020B0604020202020204" pitchFamily="34" charset="0"/>
                        <a:buNone/>
                      </a:pPr>
                      <a:r>
                        <a:rPr lang="en-US" sz="1200" b="0" kern="1200" dirty="0">
                          <a:solidFill>
                            <a:schemeClr val="tx1"/>
                          </a:solidFill>
                          <a:latin typeface="+mn-lt"/>
                          <a:ea typeface="+mn-ea"/>
                          <a:cs typeface="+mn-cs"/>
                        </a:rPr>
                        <a:t>Module 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45258898"/>
                  </a:ext>
                </a:extLst>
              </a:tr>
              <a:tr h="1941816">
                <a:tc>
                  <a:txBody>
                    <a:bodyPr/>
                    <a:lstStyle/>
                    <a:p>
                      <a:r>
                        <a:rPr lang="en-US" sz="1400" b="1" dirty="0"/>
                        <a:t>Financial Services Regulatory Authority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defTabSz="914400" rtl="0" eaLnBrk="1" latinLnBrk="0" hangingPunct="1">
                        <a:spcAft>
                          <a:spcPts val="0"/>
                        </a:spcAft>
                        <a:buFont typeface="Arial" panose="020B0604020202020204" pitchFamily="34" charset="0"/>
                        <a:buChar char="•"/>
                      </a:pPr>
                      <a:r>
                        <a:rPr lang="en-US" sz="1400" b="0" kern="1200" dirty="0">
                          <a:solidFill>
                            <a:schemeClr val="tx1"/>
                          </a:solidFill>
                          <a:latin typeface="+mn-lt"/>
                          <a:ea typeface="+mn-ea"/>
                          <a:cs typeface="+mn-cs"/>
                        </a:rPr>
                        <a:t>Statistics on insurance premiums by firm segments</a:t>
                      </a:r>
                    </a:p>
                    <a:p>
                      <a:pPr marL="171450" indent="-171450" algn="l" defTabSz="914400" rtl="0" eaLnBrk="1" latinLnBrk="0" hangingPunct="1">
                        <a:spcAft>
                          <a:spcPts val="0"/>
                        </a:spcAft>
                        <a:buFont typeface="Arial" panose="020B0604020202020204" pitchFamily="34" charset="0"/>
                        <a:buChar char="•"/>
                      </a:pPr>
                      <a:r>
                        <a:rPr lang="en-US" sz="1400" b="0" kern="1200" dirty="0">
                          <a:solidFill>
                            <a:schemeClr val="tx1"/>
                          </a:solidFill>
                          <a:latin typeface="+mn-lt"/>
                          <a:ea typeface="+mn-ea"/>
                          <a:cs typeface="+mn-cs"/>
                        </a:rPr>
                        <a:t>Statistics on number of policyholders (life, non-life, micro insurance)</a:t>
                      </a:r>
                    </a:p>
                    <a:p>
                      <a:pPr marL="171450" indent="-171450" algn="l" defTabSz="914400" rtl="0" eaLnBrk="1" latinLnBrk="0" hangingPunct="1">
                        <a:spcAft>
                          <a:spcPts val="0"/>
                        </a:spcAft>
                        <a:buFont typeface="Arial" panose="020B0604020202020204" pitchFamily="34" charset="0"/>
                        <a:buChar char="•"/>
                      </a:pPr>
                      <a:r>
                        <a:rPr lang="en-US" sz="1400" b="0" kern="1200" dirty="0">
                          <a:solidFill>
                            <a:schemeClr val="tx1"/>
                          </a:solidFill>
                          <a:latin typeface="+mn-lt"/>
                          <a:ea typeface="+mn-ea"/>
                          <a:cs typeface="+mn-cs"/>
                        </a:rPr>
                        <a:t>Statistics on numbers of retirement fund members</a:t>
                      </a:r>
                    </a:p>
                    <a:p>
                      <a:pPr marL="171450" indent="-171450" algn="l" defTabSz="914400" rtl="0" eaLnBrk="1" latinLnBrk="0" hangingPunct="1">
                        <a:spcAft>
                          <a:spcPts val="0"/>
                        </a:spcAft>
                        <a:buFont typeface="Arial" panose="020B0604020202020204" pitchFamily="34" charset="0"/>
                        <a:buChar char="•"/>
                      </a:pPr>
                      <a:r>
                        <a:rPr lang="en-US" sz="1400" b="0" kern="1200" dirty="0">
                          <a:solidFill>
                            <a:schemeClr val="tx1"/>
                          </a:solidFill>
                          <a:latin typeface="+mn-lt"/>
                          <a:ea typeface="+mn-ea"/>
                          <a:cs typeface="+mn-cs"/>
                        </a:rPr>
                        <a:t>Statistics on the numbers of insurance intermediaries and agents</a:t>
                      </a:r>
                    </a:p>
                    <a:p>
                      <a:pPr marL="171450" indent="-171450" algn="l" defTabSz="914400" rtl="0" eaLnBrk="1" latinLnBrk="0" hangingPunct="1">
                        <a:spcAft>
                          <a:spcPts val="0"/>
                        </a:spcAft>
                        <a:buFont typeface="Arial" panose="020B0604020202020204" pitchFamily="34" charset="0"/>
                        <a:buChar char="•"/>
                      </a:pPr>
                      <a:r>
                        <a:rPr lang="en-US" sz="1400" b="0" kern="1200" dirty="0">
                          <a:solidFill>
                            <a:schemeClr val="tx1"/>
                          </a:solidFill>
                          <a:latin typeface="+mn-lt"/>
                          <a:ea typeface="+mn-ea"/>
                          <a:cs typeface="+mn-cs"/>
                        </a:rPr>
                        <a:t>Role of insurance brokers in enabling SME access to insurance</a:t>
                      </a:r>
                    </a:p>
                    <a:p>
                      <a:pPr marL="171450" indent="-171450" algn="l" defTabSz="914400" rtl="0" eaLnBrk="1" latinLnBrk="0" hangingPunct="1">
                        <a:spcAft>
                          <a:spcPts val="0"/>
                        </a:spcAft>
                        <a:buFont typeface="Arial" panose="020B0604020202020204" pitchFamily="34" charset="0"/>
                        <a:buChar char="•"/>
                      </a:pPr>
                      <a:r>
                        <a:rPr lang="en-US" sz="1400" b="0" kern="1200" dirty="0">
                          <a:solidFill>
                            <a:schemeClr val="tx1"/>
                          </a:solidFill>
                          <a:latin typeface="+mn-lt"/>
                          <a:ea typeface="+mn-ea"/>
                          <a:cs typeface="+mn-cs"/>
                        </a:rPr>
                        <a:t>Consumer education programs on insurance, retirement funds, and investment funds targeting SMEs</a:t>
                      </a:r>
                    </a:p>
                    <a:p>
                      <a:pPr marL="171450" indent="-171450" algn="l" defTabSz="914400" rtl="0" eaLnBrk="1" latinLnBrk="0" hangingPunct="1">
                        <a:spcAft>
                          <a:spcPts val="0"/>
                        </a:spcAft>
                        <a:buFont typeface="Arial" panose="020B0604020202020204" pitchFamily="34" charset="0"/>
                        <a:buChar char="•"/>
                      </a:pPr>
                      <a:r>
                        <a:rPr lang="en-US" sz="1400" b="0" kern="1200" dirty="0">
                          <a:solidFill>
                            <a:schemeClr val="tx1"/>
                          </a:solidFill>
                          <a:latin typeface="+mn-lt"/>
                          <a:ea typeface="+mn-ea"/>
                          <a:cs typeface="+mn-cs"/>
                        </a:rPr>
                        <a:t>Experience of and impact of Fintech, e.g. mobile payment platforms</a:t>
                      </a:r>
                    </a:p>
                    <a:p>
                      <a:pPr marL="171450" indent="-171450" algn="l" defTabSz="914400" rtl="0" eaLnBrk="1" latinLnBrk="0" hangingPunct="1">
                        <a:spcAft>
                          <a:spcPts val="0"/>
                        </a:spcAft>
                        <a:buFont typeface="Arial" panose="020B0604020202020204" pitchFamily="34" charset="0"/>
                        <a:buChar char="•"/>
                      </a:pPr>
                      <a:r>
                        <a:rPr lang="en-US" sz="1400" b="0" kern="1200" dirty="0">
                          <a:solidFill>
                            <a:schemeClr val="tx1"/>
                          </a:solidFill>
                          <a:latin typeface="+mn-lt"/>
                          <a:ea typeface="+mn-ea"/>
                          <a:cs typeface="+mn-cs"/>
                        </a:rPr>
                        <a:t>Upcoming or potential regulatory reforms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l" defTabSz="914400" rtl="0" eaLnBrk="1" latinLnBrk="0" hangingPunct="1">
                        <a:spcAft>
                          <a:spcPts val="0"/>
                        </a:spcAft>
                        <a:buFont typeface="Arial" panose="020B0604020202020204" pitchFamily="34" charset="0"/>
                        <a:buNone/>
                      </a:pPr>
                      <a:r>
                        <a:rPr lang="en-US" sz="1200" b="0" kern="1200" dirty="0">
                          <a:solidFill>
                            <a:schemeClr val="tx1"/>
                          </a:solidFill>
                          <a:latin typeface="+mn-lt"/>
                          <a:ea typeface="+mn-ea"/>
                          <a:cs typeface="+mn-cs"/>
                        </a:rPr>
                        <a:t>Module 1</a:t>
                      </a:r>
                    </a:p>
                    <a:p>
                      <a:pPr marL="0" indent="0" algn="l" defTabSz="914400" rtl="0" eaLnBrk="1" latinLnBrk="0" hangingPunct="1">
                        <a:spcAft>
                          <a:spcPts val="0"/>
                        </a:spcAft>
                        <a:buFont typeface="Arial" panose="020B0604020202020204" pitchFamily="34" charset="0"/>
                        <a:buNone/>
                      </a:pPr>
                      <a:r>
                        <a:rPr lang="en-US" sz="1200" b="0" kern="1200" dirty="0">
                          <a:solidFill>
                            <a:schemeClr val="tx1"/>
                          </a:solidFill>
                          <a:latin typeface="+mn-lt"/>
                          <a:ea typeface="+mn-ea"/>
                          <a:cs typeface="+mn-cs"/>
                        </a:rPr>
                        <a:t>Module 4</a:t>
                      </a:r>
                    </a:p>
                    <a:p>
                      <a:pPr marL="0" indent="0" algn="l" defTabSz="914400" rtl="0" eaLnBrk="1" latinLnBrk="0" hangingPunct="1">
                        <a:spcAft>
                          <a:spcPts val="0"/>
                        </a:spcAft>
                        <a:buFont typeface="Arial" panose="020B0604020202020204" pitchFamily="34" charset="0"/>
                        <a:buNone/>
                      </a:pPr>
                      <a:r>
                        <a:rPr lang="en-US" sz="1200" b="0" kern="1200" dirty="0">
                          <a:solidFill>
                            <a:schemeClr val="tx1"/>
                          </a:solidFill>
                          <a:latin typeface="+mn-lt"/>
                          <a:ea typeface="+mn-ea"/>
                          <a:cs typeface="+mn-cs"/>
                        </a:rPr>
                        <a:t>Module 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11140461"/>
                  </a:ext>
                </a:extLst>
              </a:tr>
              <a:tr h="447292">
                <a:tc>
                  <a:txBody>
                    <a:bodyPr/>
                    <a:lstStyle/>
                    <a:p>
                      <a:r>
                        <a:rPr lang="en-US" sz="1400" b="1" dirty="0"/>
                        <a:t>Ministry of Agriculture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kern="1200" dirty="0">
                          <a:solidFill>
                            <a:schemeClr val="tx1"/>
                          </a:solidFill>
                          <a:latin typeface="+mn-lt"/>
                          <a:ea typeface="+mn-ea"/>
                          <a:cs typeface="+mn-cs"/>
                        </a:rPr>
                        <a:t>Agri-SME policies and financing strategies, typologies of existing </a:t>
                      </a:r>
                      <a:r>
                        <a:rPr lang="en-US" sz="1400" b="0" kern="1200" dirty="0" err="1">
                          <a:solidFill>
                            <a:schemeClr val="tx1"/>
                          </a:solidFill>
                          <a:latin typeface="+mn-lt"/>
                          <a:ea typeface="+mn-ea"/>
                          <a:cs typeface="+mn-cs"/>
                        </a:rPr>
                        <a:t>agri</a:t>
                      </a:r>
                      <a:r>
                        <a:rPr lang="en-US" sz="1400" b="0" kern="1200" dirty="0">
                          <a:solidFill>
                            <a:schemeClr val="tx1"/>
                          </a:solidFill>
                          <a:latin typeface="+mn-lt"/>
                          <a:ea typeface="+mn-ea"/>
                          <a:cs typeface="+mn-cs"/>
                        </a:rPr>
                        <a:t>-SMEs, existing public finance programs / credit guarantees / risk sharing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l" defTabSz="914400" rtl="0" eaLnBrk="1" latinLnBrk="0" hangingPunct="1">
                        <a:spcAft>
                          <a:spcPts val="0"/>
                        </a:spcAft>
                        <a:buFont typeface="Arial" panose="020B0604020202020204" pitchFamily="34" charset="0"/>
                        <a:buNone/>
                      </a:pPr>
                      <a:r>
                        <a:rPr lang="en-US" sz="1200" b="0" kern="1200" dirty="0">
                          <a:solidFill>
                            <a:schemeClr val="tx1"/>
                          </a:solidFill>
                          <a:latin typeface="+mn-lt"/>
                          <a:ea typeface="+mn-ea"/>
                          <a:cs typeface="+mn-cs"/>
                        </a:rPr>
                        <a:t>Module 1</a:t>
                      </a:r>
                    </a:p>
                    <a:p>
                      <a:pPr marL="0" indent="0" algn="l" defTabSz="914400" rtl="0" eaLnBrk="1" latinLnBrk="0" hangingPunct="1">
                        <a:spcAft>
                          <a:spcPts val="0"/>
                        </a:spcAft>
                        <a:buFont typeface="Arial" panose="020B0604020202020204" pitchFamily="34" charset="0"/>
                        <a:buNone/>
                      </a:pPr>
                      <a:r>
                        <a:rPr lang="en-US" sz="1200" b="0" kern="1200" dirty="0">
                          <a:solidFill>
                            <a:schemeClr val="tx1"/>
                          </a:solidFill>
                          <a:latin typeface="+mn-lt"/>
                          <a:ea typeface="+mn-ea"/>
                          <a:cs typeface="+mn-cs"/>
                        </a:rPr>
                        <a:t>Module 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59749565"/>
                  </a:ext>
                </a:extLst>
              </a:tr>
            </a:tbl>
          </a:graphicData>
        </a:graphic>
      </p:graphicFrame>
    </p:spTree>
    <p:extLst>
      <p:ext uri="{BB962C8B-B14F-4D97-AF65-F5344CB8AC3E}">
        <p14:creationId xmlns:p14="http://schemas.microsoft.com/office/powerpoint/2010/main" val="21192437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4">
            <a:extLst>
              <a:ext uri="{FF2B5EF4-FFF2-40B4-BE49-F238E27FC236}">
                <a16:creationId xmlns:a16="http://schemas.microsoft.com/office/drawing/2014/main" id="{EBF95501-74DE-4C91-9029-AEB513105D92}"/>
              </a:ext>
            </a:extLst>
          </p:cNvPr>
          <p:cNvSpPr>
            <a:spLocks noChangeArrowheads="1"/>
          </p:cNvSpPr>
          <p:nvPr/>
        </p:nvSpPr>
        <p:spPr bwMode="auto">
          <a:xfrm>
            <a:off x="628650" y="23018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 name="TextBox 3">
            <a:extLst>
              <a:ext uri="{FF2B5EF4-FFF2-40B4-BE49-F238E27FC236}">
                <a16:creationId xmlns:a16="http://schemas.microsoft.com/office/drawing/2014/main" id="{62EEA0B3-6E7C-4803-AD2D-6D06EB8BC39F}"/>
              </a:ext>
            </a:extLst>
          </p:cNvPr>
          <p:cNvSpPr txBox="1"/>
          <p:nvPr/>
        </p:nvSpPr>
        <p:spPr>
          <a:xfrm>
            <a:off x="447216" y="357283"/>
            <a:ext cx="5603393" cy="523220"/>
          </a:xfrm>
          <a:prstGeom prst="rect">
            <a:avLst/>
          </a:prstGeom>
          <a:noFill/>
        </p:spPr>
        <p:txBody>
          <a:bodyPr wrap="none" rtlCol="0">
            <a:spAutoFit/>
          </a:bodyPr>
          <a:lstStyle/>
          <a:p>
            <a:r>
              <a:rPr lang="en-US" sz="2800" b="1" dirty="0"/>
              <a:t>Implementation: Field Consultations</a:t>
            </a:r>
          </a:p>
        </p:txBody>
      </p:sp>
      <p:graphicFrame>
        <p:nvGraphicFramePr>
          <p:cNvPr id="6" name="Table 5">
            <a:extLst>
              <a:ext uri="{FF2B5EF4-FFF2-40B4-BE49-F238E27FC236}">
                <a16:creationId xmlns:a16="http://schemas.microsoft.com/office/drawing/2014/main" id="{0C4E4BFB-639A-4216-8D36-5D3CD9CC0782}"/>
              </a:ext>
            </a:extLst>
          </p:cNvPr>
          <p:cNvGraphicFramePr>
            <a:graphicFrameLocks noGrp="1"/>
          </p:cNvGraphicFramePr>
          <p:nvPr>
            <p:extLst>
              <p:ext uri="{D42A27DB-BD31-4B8C-83A1-F6EECF244321}">
                <p14:modId xmlns:p14="http://schemas.microsoft.com/office/powerpoint/2010/main" val="534217889"/>
              </p:ext>
            </p:extLst>
          </p:nvPr>
        </p:nvGraphicFramePr>
        <p:xfrm>
          <a:off x="180973" y="880503"/>
          <a:ext cx="8515811" cy="5882289"/>
        </p:xfrm>
        <a:graphic>
          <a:graphicData uri="http://schemas.openxmlformats.org/drawingml/2006/table">
            <a:tbl>
              <a:tblPr firstRow="1" bandRow="1">
                <a:tableStyleId>{5C22544A-7EE6-4342-B048-85BDC9FD1C3A}</a:tableStyleId>
              </a:tblPr>
              <a:tblGrid>
                <a:gridCol w="1566077">
                  <a:extLst>
                    <a:ext uri="{9D8B030D-6E8A-4147-A177-3AD203B41FA5}">
                      <a16:colId xmlns:a16="http://schemas.microsoft.com/office/drawing/2014/main" val="3796634114"/>
                    </a:ext>
                  </a:extLst>
                </a:gridCol>
                <a:gridCol w="5619964">
                  <a:extLst>
                    <a:ext uri="{9D8B030D-6E8A-4147-A177-3AD203B41FA5}">
                      <a16:colId xmlns:a16="http://schemas.microsoft.com/office/drawing/2014/main" val="645913599"/>
                    </a:ext>
                  </a:extLst>
                </a:gridCol>
                <a:gridCol w="1329770">
                  <a:extLst>
                    <a:ext uri="{9D8B030D-6E8A-4147-A177-3AD203B41FA5}">
                      <a16:colId xmlns:a16="http://schemas.microsoft.com/office/drawing/2014/main" val="3688684500"/>
                    </a:ext>
                  </a:extLst>
                </a:gridCol>
              </a:tblGrid>
              <a:tr h="363521">
                <a:tc>
                  <a:txBody>
                    <a:bodyPr/>
                    <a:lstStyle/>
                    <a:p>
                      <a:r>
                        <a:rPr lang="en-US" sz="1400" b="1" dirty="0">
                          <a:solidFill>
                            <a:schemeClr val="tx1"/>
                          </a:solidFill>
                        </a:rPr>
                        <a:t>Key institutions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DB3E2"/>
                    </a:solidFill>
                  </a:tcPr>
                </a:tc>
                <a:tc>
                  <a:txBody>
                    <a:bodyPr/>
                    <a:lstStyle/>
                    <a:p>
                      <a:pPr marL="0" indent="0" algn="l" defTabSz="914400" rtl="0" eaLnBrk="1" latinLnBrk="0" hangingPunct="1">
                        <a:spcAft>
                          <a:spcPts val="0"/>
                        </a:spcAft>
                        <a:buFont typeface="Arial" panose="020B0604020202020204" pitchFamily="34" charset="0"/>
                        <a:buNone/>
                      </a:pPr>
                      <a:r>
                        <a:rPr lang="en-US" sz="1400" b="1" kern="1200" dirty="0">
                          <a:solidFill>
                            <a:schemeClr val="tx1"/>
                          </a:solidFill>
                          <a:latin typeface="+mn-lt"/>
                          <a:ea typeface="+mn-ea"/>
                          <a:cs typeface="+mn-cs"/>
                        </a:rPr>
                        <a:t>Key interview topics/questions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DB3E2"/>
                    </a:solidFill>
                  </a:tcPr>
                </a:tc>
                <a:tc>
                  <a:txBody>
                    <a:bodyPr/>
                    <a:lstStyle/>
                    <a:p>
                      <a:pPr marL="0" indent="0" algn="l" defTabSz="914400" rtl="0" eaLnBrk="1" latinLnBrk="0" hangingPunct="1">
                        <a:spcAft>
                          <a:spcPts val="0"/>
                        </a:spcAft>
                        <a:buFont typeface="Arial" panose="020B0604020202020204" pitchFamily="34" charset="0"/>
                        <a:buNone/>
                      </a:pPr>
                      <a:r>
                        <a:rPr lang="en-US" sz="1400" b="1" kern="1200" dirty="0">
                          <a:solidFill>
                            <a:schemeClr val="tx1"/>
                          </a:solidFill>
                          <a:latin typeface="+mn-lt"/>
                          <a:ea typeface="+mn-ea"/>
                          <a:cs typeface="+mn-cs"/>
                        </a:rPr>
                        <a:t>SB4A Module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DB3E2"/>
                    </a:solidFill>
                  </a:tcPr>
                </a:tc>
                <a:extLst>
                  <a:ext uri="{0D108BD9-81ED-4DB2-BD59-A6C34878D82A}">
                    <a16:rowId xmlns:a16="http://schemas.microsoft.com/office/drawing/2014/main" val="4203712325"/>
                  </a:ext>
                </a:extLst>
              </a:tr>
              <a:tr h="592144">
                <a:tc>
                  <a:txBody>
                    <a:bodyPr/>
                    <a:lstStyle/>
                    <a:p>
                      <a:r>
                        <a:rPr lang="en-US" sz="1400" b="1" dirty="0">
                          <a:solidFill>
                            <a:schemeClr val="tx1"/>
                          </a:solidFill>
                        </a:rPr>
                        <a:t>RJS Attorneys; Ministry of Justice; Deeds Registry; Law Society; Master of High Court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defTabSz="914400" rtl="0" eaLnBrk="1" latinLnBrk="0" hangingPunct="1">
                        <a:spcAft>
                          <a:spcPts val="0"/>
                        </a:spcAft>
                        <a:buFont typeface="Arial" panose="020B0604020202020204" pitchFamily="34" charset="0"/>
                        <a:buChar char="•"/>
                      </a:pPr>
                      <a:r>
                        <a:rPr lang="en-US" sz="1400" b="0" kern="1200" dirty="0">
                          <a:solidFill>
                            <a:schemeClr val="tx1"/>
                          </a:solidFill>
                          <a:latin typeface="+mn-lt"/>
                          <a:ea typeface="+mn-ea"/>
                          <a:cs typeface="+mn-cs"/>
                        </a:rPr>
                        <a:t>Insolvency legislation &amp; procedures, collateral legislation, debt enforcement and loan recovery, out-of-court debt restructuring</a:t>
                      </a:r>
                    </a:p>
                    <a:p>
                      <a:pPr marL="171450" indent="-171450" algn="l" defTabSz="914400" rtl="0" eaLnBrk="1" latinLnBrk="0" hangingPunct="1">
                        <a:spcAft>
                          <a:spcPts val="0"/>
                        </a:spcAft>
                        <a:buFont typeface="Arial" panose="020B0604020202020204" pitchFamily="34" charset="0"/>
                        <a:buChar char="•"/>
                      </a:pPr>
                      <a:r>
                        <a:rPr lang="en-US" sz="1400" b="0" kern="1200" dirty="0">
                          <a:solidFill>
                            <a:schemeClr val="tx1"/>
                          </a:solidFill>
                          <a:latin typeface="+mn-lt"/>
                          <a:ea typeface="+mn-ea"/>
                          <a:cs typeface="+mn-cs"/>
                        </a:rPr>
                        <a:t>Institutional implementation (courts, registries, administrators, </a:t>
                      </a:r>
                      <a:r>
                        <a:rPr lang="en-US" sz="1400" b="0" kern="1200" dirty="0" err="1">
                          <a:solidFill>
                            <a:schemeClr val="tx1"/>
                          </a:solidFill>
                          <a:latin typeface="+mn-lt"/>
                          <a:ea typeface="+mn-ea"/>
                          <a:cs typeface="+mn-cs"/>
                        </a:rPr>
                        <a:t>etc</a:t>
                      </a:r>
                      <a:r>
                        <a:rPr lang="en-US" sz="1400" b="0" kern="1200" dirty="0">
                          <a:solidFill>
                            <a:schemeClr val="tx1"/>
                          </a:solidFill>
                          <a:latin typeface="+mn-lt"/>
                          <a:ea typeface="+mn-ea"/>
                          <a:cs typeface="+mn-cs"/>
                        </a:rPr>
                        <a:t>)</a:t>
                      </a:r>
                    </a:p>
                    <a:p>
                      <a:pPr marL="171450" indent="-171450" algn="l" defTabSz="914400" rtl="0" eaLnBrk="1" latinLnBrk="0" hangingPunct="1">
                        <a:spcAft>
                          <a:spcPts val="0"/>
                        </a:spcAft>
                        <a:buFont typeface="Arial" panose="020B0604020202020204" pitchFamily="34" charset="0"/>
                        <a:buChar char="•"/>
                      </a:pPr>
                      <a:r>
                        <a:rPr lang="en-US" sz="1400" b="0" kern="1200" dirty="0">
                          <a:solidFill>
                            <a:schemeClr val="tx1"/>
                          </a:solidFill>
                          <a:latin typeface="+mn-lt"/>
                          <a:ea typeface="+mn-ea"/>
                          <a:cs typeface="+mn-cs"/>
                        </a:rPr>
                        <a:t>Commercial courts, bankruptcy proceeds, on-going legal reforms</a:t>
                      </a:r>
                    </a:p>
                    <a:p>
                      <a:pPr marL="171450" indent="-171450" algn="l" defTabSz="914400" rtl="0" eaLnBrk="1" latinLnBrk="0" hangingPunct="1">
                        <a:spcAft>
                          <a:spcPts val="0"/>
                        </a:spcAft>
                        <a:buFont typeface="Arial" panose="020B0604020202020204" pitchFamily="34" charset="0"/>
                        <a:buChar char="•"/>
                      </a:pPr>
                      <a:r>
                        <a:rPr lang="en-US" sz="1400" b="0" kern="1200" dirty="0">
                          <a:solidFill>
                            <a:schemeClr val="tx1"/>
                          </a:solidFill>
                          <a:latin typeface="+mn-lt"/>
                          <a:ea typeface="+mn-ea"/>
                          <a:cs typeface="+mn-cs"/>
                        </a:rPr>
                        <a:t>Secured transactions creation and registration (movable property)</a:t>
                      </a:r>
                    </a:p>
                    <a:p>
                      <a:pPr marL="171450" indent="-171450" algn="l" defTabSz="914400" rtl="0" eaLnBrk="1" latinLnBrk="0" hangingPunct="1">
                        <a:spcAft>
                          <a:spcPts val="0"/>
                        </a:spcAft>
                        <a:buFont typeface="Arial" panose="020B0604020202020204" pitchFamily="34" charset="0"/>
                        <a:buChar char="•"/>
                      </a:pPr>
                      <a:r>
                        <a:rPr lang="en-US" sz="1400" b="0" kern="1200" dirty="0">
                          <a:solidFill>
                            <a:schemeClr val="tx1"/>
                          </a:solidFill>
                          <a:latin typeface="+mn-lt"/>
                          <a:ea typeface="+mn-ea"/>
                          <a:cs typeface="+mn-cs"/>
                        </a:rPr>
                        <a:t>On-going legal reforms on creditor rights and insolvency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l" defTabSz="914400" rtl="0" eaLnBrk="1" latinLnBrk="0" hangingPunct="1">
                        <a:spcAft>
                          <a:spcPts val="0"/>
                        </a:spcAft>
                        <a:buFont typeface="Arial" panose="020B0604020202020204" pitchFamily="34" charset="0"/>
                        <a:buNone/>
                      </a:pPr>
                      <a:r>
                        <a:rPr lang="en-US" sz="1200" b="0" kern="1200" dirty="0">
                          <a:solidFill>
                            <a:schemeClr val="tx1"/>
                          </a:solidFill>
                          <a:latin typeface="+mn-lt"/>
                          <a:ea typeface="+mn-ea"/>
                          <a:cs typeface="+mn-cs"/>
                        </a:rPr>
                        <a:t>Module 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86075773"/>
                  </a:ext>
                </a:extLst>
              </a:tr>
              <a:tr h="1013208">
                <a:tc>
                  <a:txBody>
                    <a:bodyPr/>
                    <a:lstStyle/>
                    <a:p>
                      <a:r>
                        <a:rPr lang="en-US" sz="1400" b="1" dirty="0"/>
                        <a:t>Eswatini National Provident Fund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defTabSz="914400" rtl="0" eaLnBrk="1" latinLnBrk="0" hangingPunct="1">
                        <a:spcAft>
                          <a:spcPts val="0"/>
                        </a:spcAft>
                        <a:buFont typeface="Arial" panose="020B0604020202020204" pitchFamily="34" charset="0"/>
                        <a:buChar char="•"/>
                      </a:pPr>
                      <a:r>
                        <a:rPr lang="en-US" sz="1400" b="0" kern="1200" dirty="0">
                          <a:solidFill>
                            <a:schemeClr val="tx1"/>
                          </a:solidFill>
                          <a:latin typeface="+mn-lt"/>
                          <a:ea typeface="+mn-ea"/>
                          <a:cs typeface="+mn-cs"/>
                        </a:rPr>
                        <a:t>Statistics on pension fund members by size, sector, contribution status (</a:t>
                      </a:r>
                      <a:r>
                        <a:rPr lang="en-US" sz="1400" b="0" kern="1200" dirty="0" err="1">
                          <a:solidFill>
                            <a:schemeClr val="tx1"/>
                          </a:solidFill>
                          <a:latin typeface="+mn-lt"/>
                          <a:ea typeface="+mn-ea"/>
                          <a:cs typeface="+mn-cs"/>
                        </a:rPr>
                        <a:t>i</a:t>
                      </a:r>
                      <a:r>
                        <a:rPr lang="en-US" sz="1400" b="0" kern="1200" dirty="0">
                          <a:solidFill>
                            <a:schemeClr val="tx1"/>
                          </a:solidFill>
                          <a:latin typeface="+mn-lt"/>
                          <a:ea typeface="+mn-ea"/>
                          <a:cs typeface="+mn-cs"/>
                        </a:rPr>
                        <a:t>..e statutory vs voluntary)</a:t>
                      </a:r>
                    </a:p>
                    <a:p>
                      <a:pPr marL="171450" indent="-171450" algn="l" defTabSz="914400" rtl="0" eaLnBrk="1" latinLnBrk="0" hangingPunct="1">
                        <a:spcAft>
                          <a:spcPts val="0"/>
                        </a:spcAft>
                        <a:buFont typeface="Arial" panose="020B0604020202020204" pitchFamily="34" charset="0"/>
                        <a:buChar char="•"/>
                      </a:pPr>
                      <a:r>
                        <a:rPr lang="en-US" sz="1400" b="0" kern="1200" dirty="0">
                          <a:solidFill>
                            <a:schemeClr val="tx1"/>
                          </a:solidFill>
                          <a:latin typeface="+mn-lt"/>
                          <a:ea typeface="+mn-ea"/>
                          <a:cs typeface="+mn-cs"/>
                        </a:rPr>
                        <a:t>Constraints that limit SME access to retirement funds</a:t>
                      </a:r>
                    </a:p>
                    <a:p>
                      <a:pPr marL="171450" indent="-171450" algn="l" defTabSz="914400" rtl="0" eaLnBrk="1" latinLnBrk="0" hangingPunct="1">
                        <a:spcAft>
                          <a:spcPts val="0"/>
                        </a:spcAft>
                        <a:buFont typeface="Arial" panose="020B0604020202020204" pitchFamily="34" charset="0"/>
                        <a:buChar char="•"/>
                      </a:pPr>
                      <a:r>
                        <a:rPr lang="en-US" sz="1400" b="0" kern="1200" dirty="0">
                          <a:solidFill>
                            <a:schemeClr val="tx1"/>
                          </a:solidFill>
                          <a:latin typeface="+mn-lt"/>
                          <a:ea typeface="+mn-ea"/>
                          <a:cs typeface="+mn-cs"/>
                        </a:rPr>
                        <a:t>Barriers to converting from provident fund to pension fund</a:t>
                      </a:r>
                    </a:p>
                    <a:p>
                      <a:pPr marL="171450" indent="-171450" algn="l" defTabSz="914400" rtl="0" eaLnBrk="1" latinLnBrk="0" hangingPunct="1">
                        <a:spcAft>
                          <a:spcPts val="0"/>
                        </a:spcAft>
                        <a:buFont typeface="Arial" panose="020B0604020202020204" pitchFamily="34" charset="0"/>
                        <a:buChar char="•"/>
                      </a:pPr>
                      <a:r>
                        <a:rPr lang="en-US" sz="1400" b="0" kern="1200" dirty="0">
                          <a:solidFill>
                            <a:schemeClr val="tx1"/>
                          </a:solidFill>
                          <a:latin typeface="+mn-lt"/>
                          <a:ea typeface="+mn-ea"/>
                          <a:cs typeface="+mn-cs"/>
                        </a:rPr>
                        <a:t>Non-contributory covers, e.g. funeral cover, double accident cover, </a:t>
                      </a:r>
                      <a:r>
                        <a:rPr lang="en-US" sz="1400" b="0" kern="1200" dirty="0" err="1">
                          <a:solidFill>
                            <a:schemeClr val="tx1"/>
                          </a:solidFill>
                          <a:latin typeface="+mn-lt"/>
                          <a:ea typeface="+mn-ea"/>
                          <a:cs typeface="+mn-cs"/>
                        </a:rPr>
                        <a:t>etc</a:t>
                      </a:r>
                      <a:endParaRPr lang="en-US" sz="1400" b="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l" defTabSz="914400" rtl="0" eaLnBrk="1" latinLnBrk="0" hangingPunct="1">
                        <a:spcAft>
                          <a:spcPts val="0"/>
                        </a:spcAft>
                        <a:buFont typeface="Arial" panose="020B0604020202020204" pitchFamily="34" charset="0"/>
                        <a:buNone/>
                      </a:pPr>
                      <a:r>
                        <a:rPr lang="en-US" sz="1200" b="0" kern="1200" dirty="0">
                          <a:solidFill>
                            <a:schemeClr val="tx1"/>
                          </a:solidFill>
                          <a:latin typeface="+mn-lt"/>
                          <a:ea typeface="+mn-ea"/>
                          <a:cs typeface="+mn-cs"/>
                        </a:rPr>
                        <a:t>Module 1</a:t>
                      </a:r>
                    </a:p>
                    <a:p>
                      <a:pPr marL="0" indent="0" algn="l" defTabSz="914400" rtl="0" eaLnBrk="1" latinLnBrk="0" hangingPunct="1">
                        <a:spcAft>
                          <a:spcPts val="0"/>
                        </a:spcAft>
                        <a:buFont typeface="Arial" panose="020B0604020202020204" pitchFamily="34" charset="0"/>
                        <a:buNone/>
                      </a:pPr>
                      <a:r>
                        <a:rPr lang="en-US" sz="1200" b="0" kern="1200" dirty="0">
                          <a:solidFill>
                            <a:schemeClr val="tx1"/>
                          </a:solidFill>
                          <a:latin typeface="+mn-lt"/>
                          <a:ea typeface="+mn-ea"/>
                          <a:cs typeface="+mn-cs"/>
                        </a:rPr>
                        <a:t>Module 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24827316"/>
                  </a:ext>
                </a:extLst>
              </a:tr>
              <a:tr h="1089061">
                <a:tc>
                  <a:txBody>
                    <a:bodyPr/>
                    <a:lstStyle/>
                    <a:p>
                      <a:r>
                        <a:rPr lang="en-US" sz="1400" b="1" dirty="0"/>
                        <a:t>Fincorp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kern="1200" dirty="0">
                          <a:solidFill>
                            <a:schemeClr val="tx1"/>
                          </a:solidFill>
                          <a:latin typeface="+mn-lt"/>
                          <a:ea typeface="+mn-ea"/>
                          <a:cs typeface="+mn-cs"/>
                        </a:rPr>
                        <a:t>Policies/programs to support access to finance for SMEs and access to microfinance for microenterprises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kern="1200" dirty="0">
                          <a:solidFill>
                            <a:schemeClr val="tx1"/>
                          </a:solidFill>
                          <a:latin typeface="+mn-lt"/>
                          <a:ea typeface="+mn-ea"/>
                          <a:cs typeface="+mn-cs"/>
                        </a:rPr>
                        <a:t>Policies/programs to support development of leasing/factoring/fintech</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kern="1200" dirty="0">
                          <a:solidFill>
                            <a:schemeClr val="tx1"/>
                          </a:solidFill>
                          <a:latin typeface="+mn-lt"/>
                          <a:ea typeface="+mn-ea"/>
                          <a:cs typeface="+mn-cs"/>
                        </a:rPr>
                        <a:t>Role of </a:t>
                      </a:r>
                      <a:r>
                        <a:rPr lang="en-US" sz="1400" b="0" kern="1200" dirty="0" err="1">
                          <a:solidFill>
                            <a:schemeClr val="tx1"/>
                          </a:solidFill>
                          <a:latin typeface="+mn-lt"/>
                          <a:ea typeface="+mn-ea"/>
                          <a:cs typeface="+mn-cs"/>
                        </a:rPr>
                        <a:t>agri</a:t>
                      </a:r>
                      <a:r>
                        <a:rPr lang="en-US" sz="1400" b="0" kern="1200" dirty="0">
                          <a:solidFill>
                            <a:schemeClr val="tx1"/>
                          </a:solidFill>
                          <a:latin typeface="+mn-lt"/>
                          <a:ea typeface="+mn-ea"/>
                          <a:cs typeface="+mn-cs"/>
                        </a:rPr>
                        <a:t> and credit insurance in enabling lending operations to SMEs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kern="1200" dirty="0">
                          <a:solidFill>
                            <a:schemeClr val="tx1"/>
                          </a:solidFill>
                          <a:latin typeface="+mn-lt"/>
                          <a:ea typeface="+mn-ea"/>
                          <a:cs typeface="+mn-cs"/>
                        </a:rPr>
                        <a:t>Portfolio statistics on credit insurance and </a:t>
                      </a:r>
                      <a:r>
                        <a:rPr lang="en-US" sz="1400" b="0" kern="1200" dirty="0" err="1">
                          <a:solidFill>
                            <a:schemeClr val="tx1"/>
                          </a:solidFill>
                          <a:latin typeface="+mn-lt"/>
                          <a:ea typeface="+mn-ea"/>
                          <a:cs typeface="+mn-cs"/>
                        </a:rPr>
                        <a:t>agri</a:t>
                      </a:r>
                      <a:r>
                        <a:rPr lang="en-US" sz="1400" b="0" kern="1200" dirty="0">
                          <a:solidFill>
                            <a:schemeClr val="tx1"/>
                          </a:solidFill>
                          <a:latin typeface="+mn-lt"/>
                          <a:ea typeface="+mn-ea"/>
                          <a:cs typeface="+mn-cs"/>
                        </a:rPr>
                        <a:t> insurance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l" defTabSz="914400" rtl="0" eaLnBrk="1" latinLnBrk="0" hangingPunct="1">
                        <a:spcAft>
                          <a:spcPts val="0"/>
                        </a:spcAft>
                        <a:buFont typeface="Arial" panose="020B0604020202020204" pitchFamily="34" charset="0"/>
                        <a:buNone/>
                      </a:pPr>
                      <a:r>
                        <a:rPr lang="en-US" sz="1200" b="0" kern="1200" dirty="0">
                          <a:solidFill>
                            <a:schemeClr val="tx1"/>
                          </a:solidFill>
                          <a:latin typeface="+mn-lt"/>
                          <a:ea typeface="+mn-ea"/>
                          <a:cs typeface="+mn-cs"/>
                        </a:rPr>
                        <a:t>Module 1</a:t>
                      </a:r>
                    </a:p>
                    <a:p>
                      <a:pPr marL="0" indent="0" algn="l" defTabSz="914400" rtl="0" eaLnBrk="1" latinLnBrk="0" hangingPunct="1">
                        <a:spcAft>
                          <a:spcPts val="0"/>
                        </a:spcAft>
                        <a:buFont typeface="Arial" panose="020B0604020202020204" pitchFamily="34" charset="0"/>
                        <a:buNone/>
                      </a:pPr>
                      <a:r>
                        <a:rPr lang="en-US" sz="1200" b="0" kern="1200" dirty="0">
                          <a:solidFill>
                            <a:schemeClr val="tx1"/>
                          </a:solidFill>
                          <a:latin typeface="+mn-lt"/>
                          <a:ea typeface="+mn-ea"/>
                          <a:cs typeface="+mn-cs"/>
                        </a:rPr>
                        <a:t>Module 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45258898"/>
                  </a:ext>
                </a:extLst>
              </a:tr>
              <a:tr h="1830688">
                <a:tc>
                  <a:txBody>
                    <a:bodyPr/>
                    <a:lstStyle/>
                    <a:p>
                      <a:r>
                        <a:rPr lang="en-US" sz="1400" b="1" dirty="0"/>
                        <a:t>PwC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defTabSz="914400" rtl="0" eaLnBrk="1" latinLnBrk="0" hangingPunct="1">
                        <a:spcAft>
                          <a:spcPts val="0"/>
                        </a:spcAft>
                        <a:buFont typeface="Arial" panose="020B0604020202020204" pitchFamily="34" charset="0"/>
                        <a:buChar char="•"/>
                      </a:pPr>
                      <a:r>
                        <a:rPr lang="en-US" sz="1400" b="0" kern="1200" dirty="0">
                          <a:solidFill>
                            <a:schemeClr val="tx1"/>
                          </a:solidFill>
                          <a:latin typeface="+mn-lt"/>
                          <a:ea typeface="+mn-ea"/>
                          <a:cs typeface="+mn-cs"/>
                        </a:rPr>
                        <a:t>Out-of-court deb restructuring, insolvency procedures and role of administrators, practice and problems in restructuring and bankruptcy liquidation proceedings</a:t>
                      </a:r>
                    </a:p>
                    <a:p>
                      <a:pPr marL="171450" indent="-171450" algn="l" defTabSz="914400" rtl="0" eaLnBrk="1" latinLnBrk="0" hangingPunct="1">
                        <a:spcAft>
                          <a:spcPts val="0"/>
                        </a:spcAft>
                        <a:buFont typeface="Arial" panose="020B0604020202020204" pitchFamily="34" charset="0"/>
                        <a:buChar char="•"/>
                      </a:pPr>
                      <a:r>
                        <a:rPr lang="en-US" sz="1400" b="0" kern="1200" dirty="0">
                          <a:solidFill>
                            <a:schemeClr val="tx1"/>
                          </a:solidFill>
                          <a:latin typeface="+mn-lt"/>
                          <a:ea typeface="+mn-ea"/>
                          <a:cs typeface="+mn-cs"/>
                        </a:rPr>
                        <a:t>Tax implications of NPLs assignment, tax treatment of debt-equity swaps, tax treatment of debt forgiveness in insolvency proceedings, tax claims</a:t>
                      </a:r>
                    </a:p>
                    <a:p>
                      <a:pPr marL="171450" indent="-171450" algn="l" defTabSz="914400" rtl="0" eaLnBrk="1" latinLnBrk="0" hangingPunct="1">
                        <a:spcAft>
                          <a:spcPts val="0"/>
                        </a:spcAft>
                        <a:buFont typeface="Arial" panose="020B0604020202020204" pitchFamily="34" charset="0"/>
                        <a:buChar char="•"/>
                      </a:pPr>
                      <a:r>
                        <a:rPr lang="en-US" sz="1400" b="0" kern="1200" dirty="0">
                          <a:solidFill>
                            <a:schemeClr val="tx1"/>
                          </a:solidFill>
                          <a:latin typeface="+mn-lt"/>
                          <a:ea typeface="+mn-ea"/>
                          <a:cs typeface="+mn-cs"/>
                        </a:rPr>
                        <a:t>Participation of tax authorities in debt restructuring agreements or plans (in and out of court)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l" defTabSz="914400" rtl="0" eaLnBrk="1" latinLnBrk="0" hangingPunct="1">
                        <a:spcAft>
                          <a:spcPts val="0"/>
                        </a:spcAft>
                        <a:buFont typeface="Arial" panose="020B0604020202020204" pitchFamily="34" charset="0"/>
                        <a:buNone/>
                      </a:pPr>
                      <a:r>
                        <a:rPr lang="en-US" sz="1200" b="0" kern="1200" dirty="0">
                          <a:solidFill>
                            <a:schemeClr val="tx1"/>
                          </a:solidFill>
                          <a:latin typeface="+mn-lt"/>
                          <a:ea typeface="+mn-ea"/>
                          <a:cs typeface="+mn-cs"/>
                        </a:rPr>
                        <a:t>Module 2</a:t>
                      </a:r>
                    </a:p>
                    <a:p>
                      <a:pPr marL="0" indent="0" algn="l" defTabSz="914400" rtl="0" eaLnBrk="1" latinLnBrk="0" hangingPunct="1">
                        <a:spcAft>
                          <a:spcPts val="0"/>
                        </a:spcAft>
                        <a:buFont typeface="Arial" panose="020B0604020202020204" pitchFamily="34" charset="0"/>
                        <a:buNone/>
                      </a:pPr>
                      <a:r>
                        <a:rPr lang="en-US" sz="1200" b="0" kern="1200" dirty="0">
                          <a:solidFill>
                            <a:schemeClr val="tx1"/>
                          </a:solidFill>
                          <a:latin typeface="+mn-lt"/>
                          <a:ea typeface="+mn-ea"/>
                          <a:cs typeface="+mn-cs"/>
                        </a:rPr>
                        <a:t>Module 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11140461"/>
                  </a:ext>
                </a:extLst>
              </a:tr>
            </a:tbl>
          </a:graphicData>
        </a:graphic>
      </p:graphicFrame>
    </p:spTree>
    <p:extLst>
      <p:ext uri="{BB962C8B-B14F-4D97-AF65-F5344CB8AC3E}">
        <p14:creationId xmlns:p14="http://schemas.microsoft.com/office/powerpoint/2010/main" val="14677520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4">
            <a:extLst>
              <a:ext uri="{FF2B5EF4-FFF2-40B4-BE49-F238E27FC236}">
                <a16:creationId xmlns:a16="http://schemas.microsoft.com/office/drawing/2014/main" id="{EBF95501-74DE-4C91-9029-AEB513105D92}"/>
              </a:ext>
            </a:extLst>
          </p:cNvPr>
          <p:cNvSpPr>
            <a:spLocks noChangeArrowheads="1"/>
          </p:cNvSpPr>
          <p:nvPr/>
        </p:nvSpPr>
        <p:spPr bwMode="auto">
          <a:xfrm>
            <a:off x="628650" y="23018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 name="TextBox 3">
            <a:extLst>
              <a:ext uri="{FF2B5EF4-FFF2-40B4-BE49-F238E27FC236}">
                <a16:creationId xmlns:a16="http://schemas.microsoft.com/office/drawing/2014/main" id="{62EEA0B3-6E7C-4803-AD2D-6D06EB8BC39F}"/>
              </a:ext>
            </a:extLst>
          </p:cNvPr>
          <p:cNvSpPr txBox="1"/>
          <p:nvPr/>
        </p:nvSpPr>
        <p:spPr>
          <a:xfrm>
            <a:off x="447216" y="357283"/>
            <a:ext cx="5603393" cy="523220"/>
          </a:xfrm>
          <a:prstGeom prst="rect">
            <a:avLst/>
          </a:prstGeom>
          <a:noFill/>
        </p:spPr>
        <p:txBody>
          <a:bodyPr wrap="none" rtlCol="0">
            <a:spAutoFit/>
          </a:bodyPr>
          <a:lstStyle/>
          <a:p>
            <a:r>
              <a:rPr lang="en-US" sz="2800" b="1" dirty="0"/>
              <a:t>Implementation: Field Consultations</a:t>
            </a:r>
          </a:p>
        </p:txBody>
      </p:sp>
      <p:graphicFrame>
        <p:nvGraphicFramePr>
          <p:cNvPr id="6" name="Table 5">
            <a:extLst>
              <a:ext uri="{FF2B5EF4-FFF2-40B4-BE49-F238E27FC236}">
                <a16:creationId xmlns:a16="http://schemas.microsoft.com/office/drawing/2014/main" id="{0C4E4BFB-639A-4216-8D36-5D3CD9CC0782}"/>
              </a:ext>
            </a:extLst>
          </p:cNvPr>
          <p:cNvGraphicFramePr>
            <a:graphicFrameLocks noGrp="1"/>
          </p:cNvGraphicFramePr>
          <p:nvPr>
            <p:extLst>
              <p:ext uri="{D42A27DB-BD31-4B8C-83A1-F6EECF244321}">
                <p14:modId xmlns:p14="http://schemas.microsoft.com/office/powerpoint/2010/main" val="2941360069"/>
              </p:ext>
            </p:extLst>
          </p:nvPr>
        </p:nvGraphicFramePr>
        <p:xfrm>
          <a:off x="314094" y="859306"/>
          <a:ext cx="8515811" cy="5941361"/>
        </p:xfrm>
        <a:graphic>
          <a:graphicData uri="http://schemas.openxmlformats.org/drawingml/2006/table">
            <a:tbl>
              <a:tblPr firstRow="1" bandRow="1">
                <a:tableStyleId>{5C22544A-7EE6-4342-B048-85BDC9FD1C3A}</a:tableStyleId>
              </a:tblPr>
              <a:tblGrid>
                <a:gridCol w="1781834">
                  <a:extLst>
                    <a:ext uri="{9D8B030D-6E8A-4147-A177-3AD203B41FA5}">
                      <a16:colId xmlns:a16="http://schemas.microsoft.com/office/drawing/2014/main" val="3796634114"/>
                    </a:ext>
                  </a:extLst>
                </a:gridCol>
                <a:gridCol w="5404207">
                  <a:extLst>
                    <a:ext uri="{9D8B030D-6E8A-4147-A177-3AD203B41FA5}">
                      <a16:colId xmlns:a16="http://schemas.microsoft.com/office/drawing/2014/main" val="645913599"/>
                    </a:ext>
                  </a:extLst>
                </a:gridCol>
                <a:gridCol w="1329770">
                  <a:extLst>
                    <a:ext uri="{9D8B030D-6E8A-4147-A177-3AD203B41FA5}">
                      <a16:colId xmlns:a16="http://schemas.microsoft.com/office/drawing/2014/main" val="3688684500"/>
                    </a:ext>
                  </a:extLst>
                </a:gridCol>
              </a:tblGrid>
              <a:tr h="363521">
                <a:tc>
                  <a:txBody>
                    <a:bodyPr/>
                    <a:lstStyle/>
                    <a:p>
                      <a:r>
                        <a:rPr lang="en-US" sz="1400" b="1" dirty="0">
                          <a:solidFill>
                            <a:schemeClr val="tx1"/>
                          </a:solidFill>
                        </a:rPr>
                        <a:t>Key institutions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DB3E2"/>
                    </a:solidFill>
                  </a:tcPr>
                </a:tc>
                <a:tc>
                  <a:txBody>
                    <a:bodyPr/>
                    <a:lstStyle/>
                    <a:p>
                      <a:pPr marL="0" indent="0" algn="l" defTabSz="914400" rtl="0" eaLnBrk="1" latinLnBrk="0" hangingPunct="1">
                        <a:spcAft>
                          <a:spcPts val="0"/>
                        </a:spcAft>
                        <a:buFont typeface="Arial" panose="020B0604020202020204" pitchFamily="34" charset="0"/>
                        <a:buNone/>
                      </a:pPr>
                      <a:r>
                        <a:rPr lang="en-US" sz="1400" b="1" kern="1200" dirty="0">
                          <a:solidFill>
                            <a:schemeClr val="tx1"/>
                          </a:solidFill>
                          <a:latin typeface="+mn-lt"/>
                          <a:ea typeface="+mn-ea"/>
                          <a:cs typeface="+mn-cs"/>
                        </a:rPr>
                        <a:t>Key interview topics/questions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DB3E2"/>
                    </a:solidFill>
                  </a:tcPr>
                </a:tc>
                <a:tc>
                  <a:txBody>
                    <a:bodyPr/>
                    <a:lstStyle/>
                    <a:p>
                      <a:pPr marL="0" indent="0" algn="l" defTabSz="914400" rtl="0" eaLnBrk="1" latinLnBrk="0" hangingPunct="1">
                        <a:spcAft>
                          <a:spcPts val="0"/>
                        </a:spcAft>
                        <a:buFont typeface="Arial" panose="020B0604020202020204" pitchFamily="34" charset="0"/>
                        <a:buNone/>
                      </a:pPr>
                      <a:r>
                        <a:rPr lang="en-US" sz="1400" b="1" kern="1200" dirty="0">
                          <a:solidFill>
                            <a:schemeClr val="tx1"/>
                          </a:solidFill>
                          <a:latin typeface="+mn-lt"/>
                          <a:ea typeface="+mn-ea"/>
                          <a:cs typeface="+mn-cs"/>
                        </a:rPr>
                        <a:t>SB4A Module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DB3E2"/>
                    </a:solidFill>
                  </a:tcPr>
                </a:tc>
                <a:extLst>
                  <a:ext uri="{0D108BD9-81ED-4DB2-BD59-A6C34878D82A}">
                    <a16:rowId xmlns:a16="http://schemas.microsoft.com/office/drawing/2014/main" val="4203712325"/>
                  </a:ext>
                </a:extLst>
              </a:tr>
              <a:tr h="592144">
                <a:tc>
                  <a:txBody>
                    <a:bodyPr/>
                    <a:lstStyle/>
                    <a:p>
                      <a:r>
                        <a:rPr lang="en-US" sz="1400" b="1" dirty="0"/>
                        <a:t>National Industrial Development Corporation; Small Enterprise Development Company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defTabSz="914400" rtl="0" eaLnBrk="1" latinLnBrk="0" hangingPunct="1">
                        <a:spcAft>
                          <a:spcPts val="0"/>
                        </a:spcAft>
                        <a:buFont typeface="Arial" panose="020B0604020202020204" pitchFamily="34" charset="0"/>
                        <a:buChar char="•"/>
                      </a:pPr>
                      <a:r>
                        <a:rPr lang="en-US" sz="1400" b="0" kern="1200" dirty="0">
                          <a:solidFill>
                            <a:schemeClr val="tx1"/>
                          </a:solidFill>
                          <a:latin typeface="+mn-lt"/>
                          <a:ea typeface="+mn-ea"/>
                          <a:cs typeface="+mn-cs"/>
                        </a:rPr>
                        <a:t>SME policies, challenges, and financing strategies</a:t>
                      </a:r>
                    </a:p>
                    <a:p>
                      <a:pPr marL="171450" indent="-171450" algn="l" defTabSz="914400" rtl="0" eaLnBrk="1" latinLnBrk="0" hangingPunct="1">
                        <a:spcAft>
                          <a:spcPts val="0"/>
                        </a:spcAft>
                        <a:buFont typeface="Arial" panose="020B0604020202020204" pitchFamily="34" charset="0"/>
                        <a:buChar char="•"/>
                      </a:pPr>
                      <a:r>
                        <a:rPr lang="en-US" sz="1400" b="0" kern="1200" dirty="0">
                          <a:solidFill>
                            <a:schemeClr val="tx1"/>
                          </a:solidFill>
                          <a:latin typeface="+mn-lt"/>
                          <a:ea typeface="+mn-ea"/>
                          <a:cs typeface="+mn-cs"/>
                        </a:rPr>
                        <a:t>Existing public finance programs / credit guarantees / risk sharing facilities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l" defTabSz="914400" rtl="0" eaLnBrk="1" latinLnBrk="0" hangingPunct="1">
                        <a:spcAft>
                          <a:spcPts val="0"/>
                        </a:spcAft>
                        <a:buFont typeface="Arial" panose="020B0604020202020204" pitchFamily="34" charset="0"/>
                        <a:buNone/>
                      </a:pPr>
                      <a:r>
                        <a:rPr lang="en-US" sz="1200" b="0" kern="1200" dirty="0">
                          <a:solidFill>
                            <a:schemeClr val="tx1"/>
                          </a:solidFill>
                          <a:latin typeface="+mn-lt"/>
                          <a:ea typeface="+mn-ea"/>
                          <a:cs typeface="+mn-cs"/>
                        </a:rPr>
                        <a:t>Module 1</a:t>
                      </a:r>
                    </a:p>
                    <a:p>
                      <a:pPr marL="0" indent="0" algn="l" defTabSz="914400" rtl="0" eaLnBrk="1" latinLnBrk="0" hangingPunct="1">
                        <a:spcAft>
                          <a:spcPts val="0"/>
                        </a:spcAft>
                        <a:buFont typeface="Arial" panose="020B0604020202020204" pitchFamily="34" charset="0"/>
                        <a:buNone/>
                      </a:pPr>
                      <a:r>
                        <a:rPr lang="en-US" sz="1200" b="0" kern="1200" dirty="0">
                          <a:solidFill>
                            <a:schemeClr val="tx1"/>
                          </a:solidFill>
                          <a:latin typeface="+mn-lt"/>
                          <a:ea typeface="+mn-ea"/>
                          <a:cs typeface="+mn-cs"/>
                        </a:rPr>
                        <a:t>Module 2</a:t>
                      </a:r>
                    </a:p>
                    <a:p>
                      <a:pPr marL="0" indent="0" algn="l" defTabSz="914400" rtl="0" eaLnBrk="1" latinLnBrk="0" hangingPunct="1">
                        <a:spcAft>
                          <a:spcPts val="0"/>
                        </a:spcAft>
                        <a:buFont typeface="Arial" panose="020B0604020202020204" pitchFamily="34" charset="0"/>
                        <a:buNone/>
                      </a:pPr>
                      <a:r>
                        <a:rPr lang="en-US" sz="1200" b="0" kern="1200" dirty="0">
                          <a:solidFill>
                            <a:schemeClr val="tx1"/>
                          </a:solidFill>
                          <a:latin typeface="+mn-lt"/>
                          <a:ea typeface="+mn-ea"/>
                          <a:cs typeface="+mn-cs"/>
                        </a:rPr>
                        <a:t>Module 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86075773"/>
                  </a:ext>
                </a:extLst>
              </a:tr>
              <a:tr h="725874">
                <a:tc>
                  <a:txBody>
                    <a:bodyPr/>
                    <a:lstStyle/>
                    <a:p>
                      <a:r>
                        <a:rPr lang="en-US" sz="1400" b="1" dirty="0" err="1"/>
                        <a:t>Lethesgo</a:t>
                      </a:r>
                      <a:r>
                        <a:rPr lang="en-US" sz="1400" b="1" dirty="0"/>
                        <a:t> Eswatini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defTabSz="914400" rtl="0" eaLnBrk="1" latinLnBrk="0" hangingPunct="1">
                        <a:spcAft>
                          <a:spcPts val="0"/>
                        </a:spcAft>
                        <a:buFont typeface="Arial" panose="020B0604020202020204" pitchFamily="34" charset="0"/>
                        <a:buChar char="•"/>
                      </a:pPr>
                      <a:r>
                        <a:rPr lang="en-US" sz="1400" b="0" kern="1200" dirty="0">
                          <a:solidFill>
                            <a:schemeClr val="tx1"/>
                          </a:solidFill>
                          <a:latin typeface="+mn-lt"/>
                          <a:ea typeface="+mn-ea"/>
                          <a:cs typeface="+mn-cs"/>
                        </a:rPr>
                        <a:t>Company strategy, products, services to service SME clients</a:t>
                      </a:r>
                    </a:p>
                    <a:p>
                      <a:pPr marL="171450" indent="-171450" algn="l" defTabSz="914400" rtl="0" eaLnBrk="1" latinLnBrk="0" hangingPunct="1">
                        <a:spcAft>
                          <a:spcPts val="0"/>
                        </a:spcAft>
                        <a:buFont typeface="Arial" panose="020B0604020202020204" pitchFamily="34" charset="0"/>
                        <a:buChar char="•"/>
                      </a:pPr>
                      <a:r>
                        <a:rPr lang="en-US" sz="1400" b="0" kern="1200" dirty="0">
                          <a:solidFill>
                            <a:schemeClr val="tx1"/>
                          </a:solidFill>
                          <a:latin typeface="+mn-lt"/>
                          <a:ea typeface="+mn-ea"/>
                          <a:cs typeface="+mn-cs"/>
                        </a:rPr>
                        <a:t>Typology and composition of SME clients</a:t>
                      </a:r>
                    </a:p>
                    <a:p>
                      <a:pPr marL="171450" indent="-171450" algn="l" defTabSz="914400" rtl="0" eaLnBrk="1" latinLnBrk="0" hangingPunct="1">
                        <a:spcAft>
                          <a:spcPts val="0"/>
                        </a:spcAft>
                        <a:buFont typeface="Arial" panose="020B0604020202020204" pitchFamily="34" charset="0"/>
                        <a:buChar char="•"/>
                      </a:pPr>
                      <a:r>
                        <a:rPr lang="en-US" sz="1400" b="0" kern="1200" dirty="0">
                          <a:solidFill>
                            <a:schemeClr val="tx1"/>
                          </a:solidFill>
                          <a:latin typeface="+mn-lt"/>
                          <a:ea typeface="+mn-ea"/>
                          <a:cs typeface="+mn-cs"/>
                        </a:rPr>
                        <a:t>Market and legal/regulatory obstacles for SME finance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l" defTabSz="914400" rtl="0" eaLnBrk="1" latinLnBrk="0" hangingPunct="1">
                        <a:spcAft>
                          <a:spcPts val="0"/>
                        </a:spcAft>
                        <a:buFont typeface="Arial" panose="020B0604020202020204" pitchFamily="34" charset="0"/>
                        <a:buNone/>
                      </a:pPr>
                      <a:r>
                        <a:rPr lang="en-US" sz="1200" b="0" kern="1200" dirty="0">
                          <a:solidFill>
                            <a:schemeClr val="tx1"/>
                          </a:solidFill>
                          <a:latin typeface="+mn-lt"/>
                          <a:ea typeface="+mn-ea"/>
                          <a:cs typeface="+mn-cs"/>
                        </a:rPr>
                        <a:t>Module 4</a:t>
                      </a:r>
                    </a:p>
                    <a:p>
                      <a:pPr marL="0" indent="0" algn="l" defTabSz="914400" rtl="0" eaLnBrk="1" latinLnBrk="0" hangingPunct="1">
                        <a:spcAft>
                          <a:spcPts val="0"/>
                        </a:spcAft>
                        <a:buFont typeface="Arial" panose="020B0604020202020204" pitchFamily="34" charset="0"/>
                        <a:buNone/>
                      </a:pPr>
                      <a:r>
                        <a:rPr lang="en-US" sz="1200" b="0" kern="1200" dirty="0">
                          <a:solidFill>
                            <a:schemeClr val="tx1"/>
                          </a:solidFill>
                          <a:latin typeface="+mn-lt"/>
                          <a:ea typeface="+mn-ea"/>
                          <a:cs typeface="+mn-cs"/>
                        </a:rPr>
                        <a:t>Module 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24827316"/>
                  </a:ext>
                </a:extLst>
              </a:tr>
              <a:tr h="847109">
                <a:tc>
                  <a:txBody>
                    <a:bodyPr/>
                    <a:lstStyle/>
                    <a:p>
                      <a:r>
                        <a:rPr lang="en-US" sz="1400" b="1" dirty="0"/>
                        <a:t>Center for Financial Inclusion (Ministry of Finance)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kern="1200" dirty="0">
                          <a:solidFill>
                            <a:schemeClr val="tx1"/>
                          </a:solidFill>
                          <a:latin typeface="+mn-lt"/>
                          <a:ea typeface="+mn-ea"/>
                          <a:cs typeface="+mn-cs"/>
                        </a:rPr>
                        <a:t>Government policies to support access to finance for SMEs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kern="1200" dirty="0">
                          <a:solidFill>
                            <a:schemeClr val="tx1"/>
                          </a:solidFill>
                          <a:latin typeface="+mn-lt"/>
                          <a:ea typeface="+mn-ea"/>
                          <a:cs typeface="+mn-cs"/>
                        </a:rPr>
                        <a:t>Experience and impact of previous and ongoing consumer education programs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kern="1200" dirty="0">
                          <a:solidFill>
                            <a:schemeClr val="tx1"/>
                          </a:solidFill>
                          <a:latin typeface="+mn-lt"/>
                          <a:ea typeface="+mn-ea"/>
                          <a:cs typeface="+mn-cs"/>
                        </a:rPr>
                        <a:t>Experience and impact of previous and ongoing Fintech development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l" defTabSz="914400" rtl="0" eaLnBrk="1" latinLnBrk="0" hangingPunct="1">
                        <a:spcAft>
                          <a:spcPts val="0"/>
                        </a:spcAft>
                        <a:buFont typeface="Arial" panose="020B0604020202020204" pitchFamily="34" charset="0"/>
                        <a:buNone/>
                      </a:pPr>
                      <a:r>
                        <a:rPr lang="en-US" sz="1200" b="0" kern="1200" dirty="0">
                          <a:solidFill>
                            <a:schemeClr val="tx1"/>
                          </a:solidFill>
                          <a:latin typeface="+mn-lt"/>
                          <a:ea typeface="+mn-ea"/>
                          <a:cs typeface="+mn-cs"/>
                        </a:rPr>
                        <a:t>Module 2</a:t>
                      </a:r>
                    </a:p>
                    <a:p>
                      <a:pPr marL="0" indent="0" algn="l" defTabSz="914400" rtl="0" eaLnBrk="1" latinLnBrk="0" hangingPunct="1">
                        <a:spcAft>
                          <a:spcPts val="0"/>
                        </a:spcAft>
                        <a:buFont typeface="Arial" panose="020B0604020202020204" pitchFamily="34" charset="0"/>
                        <a:buNone/>
                      </a:pPr>
                      <a:r>
                        <a:rPr lang="en-US" sz="1200" b="0" kern="1200" dirty="0">
                          <a:solidFill>
                            <a:schemeClr val="tx1"/>
                          </a:solidFill>
                          <a:latin typeface="+mn-lt"/>
                          <a:ea typeface="+mn-ea"/>
                          <a:cs typeface="+mn-cs"/>
                        </a:rPr>
                        <a:t>Module 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45258898"/>
                  </a:ext>
                </a:extLst>
              </a:tr>
              <a:tr h="1941816">
                <a:tc>
                  <a:txBody>
                    <a:bodyPr/>
                    <a:lstStyle/>
                    <a:p>
                      <a:r>
                        <a:rPr lang="en-US" sz="1400" b="1" dirty="0"/>
                        <a:t>FNB Eswatini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defTabSz="914400" rtl="0" eaLnBrk="1" latinLnBrk="0" hangingPunct="1">
                        <a:spcAft>
                          <a:spcPts val="0"/>
                        </a:spcAft>
                        <a:buFont typeface="Arial" panose="020B0604020202020204" pitchFamily="34" charset="0"/>
                        <a:buChar char="•"/>
                      </a:pPr>
                      <a:r>
                        <a:rPr lang="en-US" sz="1400" b="0" kern="1200" dirty="0">
                          <a:solidFill>
                            <a:schemeClr val="tx1"/>
                          </a:solidFill>
                          <a:latin typeface="+mn-lt"/>
                          <a:ea typeface="+mn-ea"/>
                          <a:cs typeface="+mn-cs"/>
                        </a:rPr>
                        <a:t>Landscape/challenges of the banking sector, and bank strategy in context</a:t>
                      </a:r>
                    </a:p>
                    <a:p>
                      <a:pPr marL="171450" indent="-171450" algn="l" defTabSz="914400" rtl="0" eaLnBrk="1" latinLnBrk="0" hangingPunct="1">
                        <a:spcAft>
                          <a:spcPts val="0"/>
                        </a:spcAft>
                        <a:buFont typeface="Arial" panose="020B0604020202020204" pitchFamily="34" charset="0"/>
                        <a:buChar char="•"/>
                      </a:pPr>
                      <a:r>
                        <a:rPr lang="en-US" sz="1400" b="0" kern="1200" dirty="0">
                          <a:solidFill>
                            <a:schemeClr val="tx1"/>
                          </a:solidFill>
                          <a:latin typeface="+mn-lt"/>
                          <a:ea typeface="+mn-ea"/>
                          <a:cs typeface="+mn-cs"/>
                        </a:rPr>
                        <a:t>Products, services delivered to SME clients, including portfolio statistics on typologies/composition of SME clients</a:t>
                      </a:r>
                    </a:p>
                    <a:p>
                      <a:pPr marL="171450" indent="-171450" algn="l" defTabSz="914400" rtl="0" eaLnBrk="1" latinLnBrk="0" hangingPunct="1">
                        <a:spcAft>
                          <a:spcPts val="0"/>
                        </a:spcAft>
                        <a:buFont typeface="Arial" panose="020B0604020202020204" pitchFamily="34" charset="0"/>
                        <a:buChar char="•"/>
                      </a:pPr>
                      <a:r>
                        <a:rPr lang="en-US" sz="1400" b="0" kern="1200" dirty="0">
                          <a:solidFill>
                            <a:schemeClr val="tx1"/>
                          </a:solidFill>
                          <a:latin typeface="+mn-lt"/>
                          <a:ea typeface="+mn-ea"/>
                          <a:cs typeface="+mn-cs"/>
                        </a:rPr>
                        <a:t>Market and legal/regulatory obstacles for SME finance</a:t>
                      </a:r>
                    </a:p>
                    <a:p>
                      <a:pPr marL="171450" indent="-171450" algn="l" defTabSz="914400" rtl="0" eaLnBrk="1" latinLnBrk="0" hangingPunct="1">
                        <a:spcAft>
                          <a:spcPts val="0"/>
                        </a:spcAft>
                        <a:buFont typeface="Arial" panose="020B0604020202020204" pitchFamily="34" charset="0"/>
                        <a:buChar char="•"/>
                      </a:pPr>
                      <a:r>
                        <a:rPr lang="en-US" sz="1400" b="0" kern="1200" dirty="0">
                          <a:solidFill>
                            <a:schemeClr val="tx1"/>
                          </a:solidFill>
                          <a:latin typeface="+mn-lt"/>
                          <a:ea typeface="+mn-ea"/>
                          <a:cs typeface="+mn-cs"/>
                        </a:rPr>
                        <a:t>Credit risk management, NPLs, debt recovery, digital platforms</a:t>
                      </a:r>
                    </a:p>
                    <a:p>
                      <a:pPr marL="171450" indent="-171450" algn="l" defTabSz="914400" rtl="0" eaLnBrk="1" latinLnBrk="0" hangingPunct="1">
                        <a:spcAft>
                          <a:spcPts val="0"/>
                        </a:spcAft>
                        <a:buFont typeface="Arial" panose="020B0604020202020204" pitchFamily="34" charset="0"/>
                        <a:buChar char="•"/>
                      </a:pPr>
                      <a:r>
                        <a:rPr lang="en-US" sz="1400" b="0" kern="1200" dirty="0">
                          <a:solidFill>
                            <a:schemeClr val="tx1"/>
                          </a:solidFill>
                          <a:latin typeface="+mn-lt"/>
                          <a:ea typeface="+mn-ea"/>
                          <a:cs typeface="+mn-cs"/>
                        </a:rPr>
                        <a:t>Secured transactions (mortgages, pledges), debt enforcement and loan recovery, insolvency procedures, out-of-court debt restructuring, legal reforms on creditor rights and insolvency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l" defTabSz="914400" rtl="0" eaLnBrk="1" latinLnBrk="0" hangingPunct="1">
                        <a:spcAft>
                          <a:spcPts val="0"/>
                        </a:spcAft>
                        <a:buFont typeface="Arial" panose="020B0604020202020204" pitchFamily="34" charset="0"/>
                        <a:buNone/>
                      </a:pPr>
                      <a:r>
                        <a:rPr lang="en-US" sz="1200" b="0" kern="1200" dirty="0">
                          <a:solidFill>
                            <a:schemeClr val="tx1"/>
                          </a:solidFill>
                          <a:latin typeface="+mn-lt"/>
                          <a:ea typeface="+mn-ea"/>
                          <a:cs typeface="+mn-cs"/>
                        </a:rPr>
                        <a:t>Module 2</a:t>
                      </a:r>
                    </a:p>
                    <a:p>
                      <a:pPr marL="0" indent="0" algn="l" defTabSz="914400" rtl="0" eaLnBrk="1" latinLnBrk="0" hangingPunct="1">
                        <a:spcAft>
                          <a:spcPts val="0"/>
                        </a:spcAft>
                        <a:buFont typeface="Arial" panose="020B0604020202020204" pitchFamily="34" charset="0"/>
                        <a:buNone/>
                      </a:pPr>
                      <a:r>
                        <a:rPr lang="en-US" sz="1200" b="0" kern="1200" dirty="0">
                          <a:solidFill>
                            <a:schemeClr val="tx1"/>
                          </a:solidFill>
                          <a:latin typeface="+mn-lt"/>
                          <a:ea typeface="+mn-ea"/>
                          <a:cs typeface="+mn-cs"/>
                        </a:rPr>
                        <a:t>Module 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11140461"/>
                  </a:ext>
                </a:extLst>
              </a:tr>
              <a:tr h="406148">
                <a:tc>
                  <a:txBody>
                    <a:bodyPr/>
                    <a:lstStyle/>
                    <a:p>
                      <a:r>
                        <a:rPr lang="en-US" sz="1400" b="1" dirty="0"/>
                        <a:t>MTN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defTabSz="914400" rtl="0" eaLnBrk="1" latinLnBrk="0" hangingPunct="1">
                        <a:spcAft>
                          <a:spcPts val="0"/>
                        </a:spcAft>
                        <a:buFont typeface="Arial" panose="020B0604020202020204" pitchFamily="34" charset="0"/>
                        <a:buChar char="•"/>
                      </a:pPr>
                      <a:r>
                        <a:rPr lang="en-US" sz="1400" b="0" kern="1200" dirty="0">
                          <a:solidFill>
                            <a:schemeClr val="tx1"/>
                          </a:solidFill>
                          <a:latin typeface="+mn-lt"/>
                          <a:ea typeface="+mn-ea"/>
                          <a:cs typeface="+mn-cs"/>
                        </a:rPr>
                        <a:t>Company strategy, products, services to service SME clients</a:t>
                      </a:r>
                    </a:p>
                    <a:p>
                      <a:pPr marL="171450" indent="-171450" algn="l" defTabSz="914400" rtl="0" eaLnBrk="1" latinLnBrk="0" hangingPunct="1">
                        <a:spcAft>
                          <a:spcPts val="0"/>
                        </a:spcAft>
                        <a:buFont typeface="Arial" panose="020B0604020202020204" pitchFamily="34" charset="0"/>
                        <a:buChar char="•"/>
                      </a:pPr>
                      <a:r>
                        <a:rPr lang="en-US" sz="1400" b="0" kern="1200" dirty="0">
                          <a:solidFill>
                            <a:schemeClr val="tx1"/>
                          </a:solidFill>
                          <a:latin typeface="+mn-lt"/>
                          <a:ea typeface="+mn-ea"/>
                          <a:cs typeface="+mn-cs"/>
                        </a:rPr>
                        <a:t>Typology and composition of SME clients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l" defTabSz="914400" rtl="0" eaLnBrk="1" latinLnBrk="0" hangingPunct="1">
                        <a:spcAft>
                          <a:spcPts val="0"/>
                        </a:spcAft>
                        <a:buFont typeface="Arial" panose="020B0604020202020204" pitchFamily="34" charset="0"/>
                        <a:buNone/>
                      </a:pPr>
                      <a:r>
                        <a:rPr lang="en-US" sz="1200" b="0" kern="1200" dirty="0">
                          <a:solidFill>
                            <a:schemeClr val="tx1"/>
                          </a:solidFill>
                          <a:latin typeface="+mn-lt"/>
                          <a:ea typeface="+mn-ea"/>
                          <a:cs typeface="+mn-cs"/>
                        </a:rPr>
                        <a:t>Module 4</a:t>
                      </a:r>
                    </a:p>
                    <a:p>
                      <a:pPr marL="0" indent="0" algn="l" defTabSz="914400" rtl="0" eaLnBrk="1" latinLnBrk="0" hangingPunct="1">
                        <a:spcAft>
                          <a:spcPts val="0"/>
                        </a:spcAft>
                        <a:buFont typeface="Arial" panose="020B0604020202020204" pitchFamily="34" charset="0"/>
                        <a:buNone/>
                      </a:pPr>
                      <a:r>
                        <a:rPr lang="en-US" sz="1200" b="0" kern="1200" dirty="0">
                          <a:solidFill>
                            <a:schemeClr val="tx1"/>
                          </a:solidFill>
                          <a:latin typeface="+mn-lt"/>
                          <a:ea typeface="+mn-ea"/>
                          <a:cs typeface="+mn-cs"/>
                        </a:rPr>
                        <a:t>Module 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17177788"/>
                  </a:ext>
                </a:extLst>
              </a:tr>
            </a:tbl>
          </a:graphicData>
        </a:graphic>
      </p:graphicFrame>
    </p:spTree>
    <p:extLst>
      <p:ext uri="{BB962C8B-B14F-4D97-AF65-F5344CB8AC3E}">
        <p14:creationId xmlns:p14="http://schemas.microsoft.com/office/powerpoint/2010/main" val="3650528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11865BC-FCDF-4641-BB2D-A3B60AC405B3}"/>
              </a:ext>
            </a:extLst>
          </p:cNvPr>
          <p:cNvSpPr txBox="1"/>
          <p:nvPr/>
        </p:nvSpPr>
        <p:spPr>
          <a:xfrm>
            <a:off x="447216" y="357283"/>
            <a:ext cx="4238981" cy="523220"/>
          </a:xfrm>
          <a:prstGeom prst="rect">
            <a:avLst/>
          </a:prstGeom>
          <a:noFill/>
        </p:spPr>
        <p:txBody>
          <a:bodyPr wrap="none" rtlCol="0">
            <a:spAutoFit/>
          </a:bodyPr>
          <a:lstStyle/>
          <a:p>
            <a:r>
              <a:rPr lang="en-US" sz="2800" b="1" dirty="0"/>
              <a:t>Background and Objectives</a:t>
            </a:r>
          </a:p>
        </p:txBody>
      </p:sp>
      <p:graphicFrame>
        <p:nvGraphicFramePr>
          <p:cNvPr id="7" name="Table 6">
            <a:extLst>
              <a:ext uri="{FF2B5EF4-FFF2-40B4-BE49-F238E27FC236}">
                <a16:creationId xmlns:a16="http://schemas.microsoft.com/office/drawing/2014/main" id="{0C04E115-5F21-4718-8FEF-6932B48109DA}"/>
              </a:ext>
            </a:extLst>
          </p:cNvPr>
          <p:cNvGraphicFramePr>
            <a:graphicFrameLocks noGrp="1"/>
          </p:cNvGraphicFramePr>
          <p:nvPr>
            <p:extLst>
              <p:ext uri="{D42A27DB-BD31-4B8C-83A1-F6EECF244321}">
                <p14:modId xmlns:p14="http://schemas.microsoft.com/office/powerpoint/2010/main" val="1191953658"/>
              </p:ext>
            </p:extLst>
          </p:nvPr>
        </p:nvGraphicFramePr>
        <p:xfrm>
          <a:off x="442048" y="1059981"/>
          <a:ext cx="8285392" cy="5440735"/>
        </p:xfrm>
        <a:graphic>
          <a:graphicData uri="http://schemas.openxmlformats.org/drawingml/2006/table">
            <a:tbl>
              <a:tblPr firstRow="1" bandRow="1">
                <a:tableStyleId>{5C22544A-7EE6-4342-B048-85BDC9FD1C3A}</a:tableStyleId>
              </a:tblPr>
              <a:tblGrid>
                <a:gridCol w="1742352">
                  <a:extLst>
                    <a:ext uri="{9D8B030D-6E8A-4147-A177-3AD203B41FA5}">
                      <a16:colId xmlns:a16="http://schemas.microsoft.com/office/drawing/2014/main" val="3796634114"/>
                    </a:ext>
                  </a:extLst>
                </a:gridCol>
                <a:gridCol w="6543040">
                  <a:extLst>
                    <a:ext uri="{9D8B030D-6E8A-4147-A177-3AD203B41FA5}">
                      <a16:colId xmlns:a16="http://schemas.microsoft.com/office/drawing/2014/main" val="645913599"/>
                    </a:ext>
                  </a:extLst>
                </a:gridCol>
              </a:tblGrid>
              <a:tr h="3760401">
                <a:tc>
                  <a:txBody>
                    <a:bodyPr/>
                    <a:lstStyle/>
                    <a:p>
                      <a:r>
                        <a:rPr lang="en-US" b="1" dirty="0">
                          <a:solidFill>
                            <a:schemeClr val="tx1"/>
                          </a:solidFill>
                        </a:rPr>
                        <a:t>Background</a:t>
                      </a:r>
                    </a:p>
                  </a:txBody>
                  <a:tcPr>
                    <a:lnL w="12700" cap="flat" cmpd="sng" algn="ctr">
                      <a:noFill/>
                      <a:prstDash val="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solidFill>
                      <a:srgbClr val="8DB3E2"/>
                    </a:solidFill>
                  </a:tcPr>
                </a:tc>
                <a:tc>
                  <a:txBody>
                    <a:bodyPr/>
                    <a:lstStyle/>
                    <a:p>
                      <a:pPr marL="285750" indent="-285750">
                        <a:spcAft>
                          <a:spcPts val="600"/>
                        </a:spcAft>
                        <a:buFont typeface="Arial" panose="020B0604020202020204" pitchFamily="34" charset="0"/>
                        <a:buChar char="•"/>
                      </a:pPr>
                      <a:r>
                        <a:rPr lang="en-US" sz="1800" b="0" dirty="0">
                          <a:solidFill>
                            <a:schemeClr val="tx1"/>
                          </a:solidFill>
                        </a:rPr>
                        <a:t>In May 2018, the European Commission requested WBG technical assistance, to support the development and implementation of private sector policies in Africa. </a:t>
                      </a:r>
                    </a:p>
                    <a:p>
                      <a:pPr marL="285750" indent="-285750">
                        <a:spcAft>
                          <a:spcPts val="600"/>
                        </a:spcAft>
                        <a:buFont typeface="Arial" panose="020B0604020202020204" pitchFamily="34" charset="0"/>
                        <a:buChar char="•"/>
                      </a:pPr>
                      <a:r>
                        <a:rPr lang="en-US" sz="1800" b="0" dirty="0">
                          <a:solidFill>
                            <a:schemeClr val="tx1"/>
                          </a:solidFill>
                        </a:rPr>
                        <a:t>The EC would request for WBG technical assistance to support client country engagement on a broad range of private sector policies, with the aim to stimulate private sector job creation, through private sector investment. </a:t>
                      </a:r>
                    </a:p>
                    <a:p>
                      <a:pPr marL="285750" indent="-285750">
                        <a:spcAft>
                          <a:spcPts val="600"/>
                        </a:spcAft>
                        <a:buFont typeface="Arial" panose="020B0604020202020204" pitchFamily="34" charset="0"/>
                        <a:buChar char="•"/>
                      </a:pPr>
                      <a:r>
                        <a:rPr lang="en-US" sz="1800" b="0" dirty="0">
                          <a:solidFill>
                            <a:schemeClr val="tx1"/>
                          </a:solidFill>
                        </a:rPr>
                        <a:t>The specific areas of technical assistance will be identified on a country by country basis and be tailored to country needs. </a:t>
                      </a:r>
                    </a:p>
                    <a:p>
                      <a:pPr marL="285750" indent="-285750">
                        <a:buFont typeface="Arial" panose="020B0604020202020204" pitchFamily="34" charset="0"/>
                        <a:buChar char="•"/>
                      </a:pPr>
                      <a:r>
                        <a:rPr lang="en-US" sz="1800" b="0" dirty="0">
                          <a:solidFill>
                            <a:schemeClr val="tx1"/>
                          </a:solidFill>
                        </a:rPr>
                        <a:t>The Commission proposed to provide 10 million Euros. </a:t>
                      </a:r>
                    </a:p>
                  </a:txBody>
                  <a:tcPr>
                    <a:lnL w="12700" cap="flat" cmpd="sng" algn="ctr">
                      <a:solidFill>
                        <a:schemeClr val="tx1"/>
                      </a:solidFill>
                      <a:prstDash val="solid"/>
                      <a:round/>
                      <a:headEnd type="none" w="med" len="med"/>
                      <a:tailEnd type="none" w="med" len="med"/>
                    </a:lnL>
                    <a:lnR w="12700" cap="flat" cmpd="sng" algn="ctr">
                      <a:noFill/>
                      <a:prstDash val="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solidFill>
                      <a:schemeClr val="bg1"/>
                    </a:solidFill>
                  </a:tcPr>
                </a:tc>
                <a:extLst>
                  <a:ext uri="{0D108BD9-81ED-4DB2-BD59-A6C34878D82A}">
                    <a16:rowId xmlns:a16="http://schemas.microsoft.com/office/drawing/2014/main" val="3886075773"/>
                  </a:ext>
                </a:extLst>
              </a:tr>
              <a:tr h="1680334">
                <a:tc>
                  <a:txBody>
                    <a:bodyPr/>
                    <a:lstStyle/>
                    <a:p>
                      <a:r>
                        <a:rPr lang="en-US" b="1" dirty="0"/>
                        <a:t>Objective</a:t>
                      </a:r>
                    </a:p>
                  </a:txBody>
                  <a:tcPr>
                    <a:lnL w="12700" cap="flat" cmpd="sng" algn="ctr">
                      <a:noFill/>
                      <a:prstDash val="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solidFill>
                      <a:srgbClr val="8DB3E2"/>
                    </a:solidFill>
                  </a:tcPr>
                </a:tc>
                <a:tc>
                  <a:txBody>
                    <a:bodyPr/>
                    <a:lstStyle/>
                    <a:p>
                      <a:pPr marL="285750" indent="-285750">
                        <a:buFont typeface="Arial" panose="020B0604020202020204" pitchFamily="34" charset="0"/>
                        <a:buChar char="•"/>
                      </a:pPr>
                      <a:r>
                        <a:rPr lang="en-US" dirty="0"/>
                        <a:t>The objective of the Trust Fund is to support Sub-Saharan Africa partner countries to unlock private investments with a specific focus on job creation for youth and women</a:t>
                      </a:r>
                    </a:p>
                  </a:txBody>
                  <a:tcPr>
                    <a:lnL w="12700" cap="flat" cmpd="sng" algn="ctr">
                      <a:solidFill>
                        <a:schemeClr val="tx1"/>
                      </a:solidFill>
                      <a:prstDash val="solid"/>
                      <a:round/>
                      <a:headEnd type="none" w="med" len="med"/>
                      <a:tailEnd type="none" w="med" len="med"/>
                    </a:lnL>
                    <a:lnR w="12700" cap="flat" cmpd="sng" algn="ctr">
                      <a:noFill/>
                      <a:prstDash val="dash"/>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24827316"/>
                  </a:ext>
                </a:extLst>
              </a:tr>
            </a:tbl>
          </a:graphicData>
        </a:graphic>
      </p:graphicFrame>
    </p:spTree>
    <p:extLst>
      <p:ext uri="{BB962C8B-B14F-4D97-AF65-F5344CB8AC3E}">
        <p14:creationId xmlns:p14="http://schemas.microsoft.com/office/powerpoint/2010/main" val="4821637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4">
            <a:extLst>
              <a:ext uri="{FF2B5EF4-FFF2-40B4-BE49-F238E27FC236}">
                <a16:creationId xmlns:a16="http://schemas.microsoft.com/office/drawing/2014/main" id="{EBF95501-74DE-4C91-9029-AEB513105D92}"/>
              </a:ext>
            </a:extLst>
          </p:cNvPr>
          <p:cNvSpPr>
            <a:spLocks noChangeArrowheads="1"/>
          </p:cNvSpPr>
          <p:nvPr/>
        </p:nvSpPr>
        <p:spPr bwMode="auto">
          <a:xfrm>
            <a:off x="628650" y="23018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 name="TextBox 3">
            <a:extLst>
              <a:ext uri="{FF2B5EF4-FFF2-40B4-BE49-F238E27FC236}">
                <a16:creationId xmlns:a16="http://schemas.microsoft.com/office/drawing/2014/main" id="{62EEA0B3-6E7C-4803-AD2D-6D06EB8BC39F}"/>
              </a:ext>
            </a:extLst>
          </p:cNvPr>
          <p:cNvSpPr txBox="1"/>
          <p:nvPr/>
        </p:nvSpPr>
        <p:spPr>
          <a:xfrm>
            <a:off x="447216" y="357283"/>
            <a:ext cx="5477910" cy="523220"/>
          </a:xfrm>
          <a:prstGeom prst="rect">
            <a:avLst/>
          </a:prstGeom>
          <a:noFill/>
        </p:spPr>
        <p:txBody>
          <a:bodyPr wrap="none" rtlCol="0">
            <a:spAutoFit/>
          </a:bodyPr>
          <a:lstStyle/>
          <a:p>
            <a:r>
              <a:rPr lang="en-US" sz="2800" b="1" dirty="0"/>
              <a:t>Proposed Project Application Scope</a:t>
            </a:r>
          </a:p>
        </p:txBody>
      </p:sp>
      <p:graphicFrame>
        <p:nvGraphicFramePr>
          <p:cNvPr id="2" name="Table 1">
            <a:extLst>
              <a:ext uri="{FF2B5EF4-FFF2-40B4-BE49-F238E27FC236}">
                <a16:creationId xmlns:a16="http://schemas.microsoft.com/office/drawing/2014/main" id="{B4EC4225-A73A-419B-AE6E-056ED011EB40}"/>
              </a:ext>
            </a:extLst>
          </p:cNvPr>
          <p:cNvGraphicFramePr>
            <a:graphicFrameLocks noGrp="1"/>
          </p:cNvGraphicFramePr>
          <p:nvPr>
            <p:extLst>
              <p:ext uri="{D42A27DB-BD31-4B8C-83A1-F6EECF244321}">
                <p14:modId xmlns:p14="http://schemas.microsoft.com/office/powerpoint/2010/main" val="3419865090"/>
              </p:ext>
            </p:extLst>
          </p:nvPr>
        </p:nvGraphicFramePr>
        <p:xfrm>
          <a:off x="442048" y="921143"/>
          <a:ext cx="8285392" cy="5692332"/>
        </p:xfrm>
        <a:graphic>
          <a:graphicData uri="http://schemas.openxmlformats.org/drawingml/2006/table">
            <a:tbl>
              <a:tblPr firstRow="1" bandRow="1">
                <a:tableStyleId>{5C22544A-7EE6-4342-B048-85BDC9FD1C3A}</a:tableStyleId>
              </a:tblPr>
              <a:tblGrid>
                <a:gridCol w="1127760">
                  <a:extLst>
                    <a:ext uri="{9D8B030D-6E8A-4147-A177-3AD203B41FA5}">
                      <a16:colId xmlns:a16="http://schemas.microsoft.com/office/drawing/2014/main" val="3796634114"/>
                    </a:ext>
                  </a:extLst>
                </a:gridCol>
                <a:gridCol w="3427494">
                  <a:extLst>
                    <a:ext uri="{9D8B030D-6E8A-4147-A177-3AD203B41FA5}">
                      <a16:colId xmlns:a16="http://schemas.microsoft.com/office/drawing/2014/main" val="645913599"/>
                    </a:ext>
                  </a:extLst>
                </a:gridCol>
                <a:gridCol w="1127051">
                  <a:extLst>
                    <a:ext uri="{9D8B030D-6E8A-4147-A177-3AD203B41FA5}">
                      <a16:colId xmlns:a16="http://schemas.microsoft.com/office/drawing/2014/main" val="3813203615"/>
                    </a:ext>
                  </a:extLst>
                </a:gridCol>
                <a:gridCol w="2603087">
                  <a:extLst>
                    <a:ext uri="{9D8B030D-6E8A-4147-A177-3AD203B41FA5}">
                      <a16:colId xmlns:a16="http://schemas.microsoft.com/office/drawing/2014/main" val="2776886101"/>
                    </a:ext>
                  </a:extLst>
                </a:gridCol>
              </a:tblGrid>
              <a:tr h="762870">
                <a:tc>
                  <a:txBody>
                    <a:bodyPr/>
                    <a:lstStyle/>
                    <a:p>
                      <a:r>
                        <a:rPr lang="en-US" b="1" dirty="0">
                          <a:solidFill>
                            <a:schemeClr val="tx1"/>
                          </a:solidFill>
                        </a:rPr>
                        <a:t>Pre-selection</a:t>
                      </a:r>
                    </a:p>
                  </a:txBody>
                  <a:tcPr>
                    <a:lnL w="12700" cap="flat" cmpd="sng" algn="ctr">
                      <a:noFill/>
                      <a:prstDash val="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solidFill>
                      <a:srgbClr val="8DB3E2"/>
                    </a:solidFill>
                  </a:tcPr>
                </a:tc>
                <a:tc gridSpan="3">
                  <a:txBody>
                    <a:bodyPr/>
                    <a:lstStyle/>
                    <a:p>
                      <a:pPr marL="342900" indent="-342900">
                        <a:spcAft>
                          <a:spcPts val="0"/>
                        </a:spcAft>
                        <a:buFont typeface="+mj-lt"/>
                        <a:buAutoNum type="alphaLcParenR"/>
                      </a:pPr>
                      <a:r>
                        <a:rPr lang="en-US" sz="1400" b="0" dirty="0">
                          <a:solidFill>
                            <a:schemeClr val="tx1"/>
                          </a:solidFill>
                          <a:latin typeface="+mn-lt"/>
                        </a:rPr>
                        <a:t>Maximum grant size of </a:t>
                      </a:r>
                      <a:r>
                        <a:rPr lang="en-US" sz="1400" b="0" kern="1200" dirty="0">
                          <a:solidFill>
                            <a:schemeClr val="tx1"/>
                          </a:solidFill>
                          <a:effectLst/>
                          <a:latin typeface="+mn-lt"/>
                          <a:ea typeface="+mn-ea"/>
                          <a:cs typeface="+mn-cs"/>
                        </a:rPr>
                        <a:t>$</a:t>
                      </a:r>
                      <a:r>
                        <a:rPr lang="en-US" sz="1400" b="0" dirty="0">
                          <a:solidFill>
                            <a:schemeClr val="tx1"/>
                          </a:solidFill>
                          <a:latin typeface="+mn-lt"/>
                        </a:rPr>
                        <a:t>350,000 (exceptions allowed); maximum grant portfolio per country of </a:t>
                      </a:r>
                      <a:r>
                        <a:rPr lang="en-US" sz="1400" b="0" kern="1200" dirty="0">
                          <a:solidFill>
                            <a:schemeClr val="tx1"/>
                          </a:solidFill>
                          <a:effectLst/>
                          <a:latin typeface="+mn-lt"/>
                          <a:ea typeface="+mn-ea"/>
                          <a:cs typeface="+mn-cs"/>
                        </a:rPr>
                        <a:t>$</a:t>
                      </a:r>
                      <a:r>
                        <a:rPr lang="en-US" sz="1400" b="0" dirty="0">
                          <a:solidFill>
                            <a:schemeClr val="tx1"/>
                          </a:solidFill>
                          <a:latin typeface="+mn-lt"/>
                        </a:rPr>
                        <a:t>700,000 </a:t>
                      </a:r>
                    </a:p>
                    <a:p>
                      <a:pPr marL="342900" indent="-342900">
                        <a:spcAft>
                          <a:spcPts val="0"/>
                        </a:spcAft>
                        <a:buFont typeface="+mj-lt"/>
                        <a:buAutoNum type="alphaLcParenR"/>
                      </a:pPr>
                      <a:r>
                        <a:rPr lang="en-US" sz="1400" b="0" dirty="0">
                          <a:solidFill>
                            <a:schemeClr val="tx1"/>
                          </a:solidFill>
                          <a:latin typeface="+mn-lt"/>
                        </a:rPr>
                        <a:t>Maximum duration of implementation per intervention is 6 months</a:t>
                      </a:r>
                    </a:p>
                  </a:txBody>
                  <a:tcPr>
                    <a:lnL w="12700" cap="flat" cmpd="sng" algn="ctr">
                      <a:solidFill>
                        <a:schemeClr val="tx1"/>
                      </a:solidFill>
                      <a:prstDash val="solid"/>
                      <a:round/>
                      <a:headEnd type="none" w="med" len="med"/>
                      <a:tailEnd type="none" w="med" len="med"/>
                    </a:lnL>
                    <a:lnR w="12700" cap="flat" cmpd="sng" algn="ctr">
                      <a:noFill/>
                      <a:prstDash val="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886075773"/>
                  </a:ext>
                </a:extLst>
              </a:tr>
              <a:tr h="1637622">
                <a:tc>
                  <a:txBody>
                    <a:bodyPr/>
                    <a:lstStyle/>
                    <a:p>
                      <a:r>
                        <a:rPr lang="en-US" b="1" dirty="0"/>
                        <a:t>Eligibility criteria</a:t>
                      </a:r>
                    </a:p>
                  </a:txBody>
                  <a:tcPr>
                    <a:lnL w="12700" cap="flat" cmpd="sng" algn="ctr">
                      <a:noFill/>
                      <a:prstDash val="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solidFill>
                      <a:srgbClr val="8DB3E2"/>
                    </a:solidFill>
                  </a:tcPr>
                </a:tc>
                <a:tc gridSpan="3">
                  <a:txBody>
                    <a:bodyPr/>
                    <a:lstStyle/>
                    <a:p>
                      <a:pPr marL="342900" marR="0" lvl="1" indent="-342900" algn="l" defTabSz="914400" rtl="0" eaLnBrk="1" latinLnBrk="0" hangingPunct="1">
                        <a:spcBef>
                          <a:spcPts val="0"/>
                        </a:spcBef>
                        <a:spcAft>
                          <a:spcPts val="0"/>
                        </a:spcAft>
                        <a:buFont typeface="+mj-lt"/>
                        <a:buAutoNum type="alphaLcParenR"/>
                      </a:pPr>
                      <a:r>
                        <a:rPr lang="en-US" sz="1400" b="0" kern="1200" dirty="0">
                          <a:solidFill>
                            <a:schemeClr val="tx1"/>
                          </a:solidFill>
                          <a:latin typeface="+mn-lt"/>
                          <a:ea typeface="+mn-ea"/>
                          <a:cs typeface="+mn-cs"/>
                        </a:rPr>
                        <a:t>Contribute to one of the expected results areas: (i) number of firms, in targeted SB4A beneficiary countries, that increased investment; (ii) number of reforms/measures aimed at improving the investment climate in targeted SB4A beneficiary countries; (iii) foreign direct investment in targeted SB4A beneficiary countries.</a:t>
                      </a:r>
                    </a:p>
                    <a:p>
                      <a:pPr marL="342900" marR="0" lvl="1" indent="-342900" algn="l" defTabSz="914400" rtl="0" eaLnBrk="1" latinLnBrk="0" hangingPunct="1">
                        <a:spcBef>
                          <a:spcPts val="0"/>
                        </a:spcBef>
                        <a:spcAft>
                          <a:spcPts val="0"/>
                        </a:spcAft>
                        <a:buFont typeface="+mj-lt"/>
                        <a:buAutoNum type="alphaLcParenR"/>
                      </a:pPr>
                      <a:r>
                        <a:rPr lang="en-US" sz="1400" b="0" kern="1200" dirty="0">
                          <a:solidFill>
                            <a:schemeClr val="tx1"/>
                          </a:solidFill>
                          <a:latin typeface="+mn-lt"/>
                          <a:ea typeface="+mn-ea"/>
                          <a:cs typeface="+mn-cs"/>
                        </a:rPr>
                        <a:t>New methodologies, approaches, etc. which can be replicated to other countries should be a priority.</a:t>
                      </a:r>
                    </a:p>
                    <a:p>
                      <a:pPr marL="342900" marR="0" lvl="1" indent="-342900" algn="l" defTabSz="914400" rtl="0" eaLnBrk="1" latinLnBrk="0" hangingPunct="1">
                        <a:spcBef>
                          <a:spcPts val="0"/>
                        </a:spcBef>
                        <a:spcAft>
                          <a:spcPts val="0"/>
                        </a:spcAft>
                        <a:buFont typeface="+mj-lt"/>
                        <a:buAutoNum type="alphaLcParenR"/>
                      </a:pPr>
                      <a:r>
                        <a:rPr lang="en-GB" sz="1400" b="0" kern="1200" dirty="0">
                          <a:solidFill>
                            <a:schemeClr val="tx1"/>
                          </a:solidFill>
                          <a:latin typeface="+mn-lt"/>
                          <a:ea typeface="+mn-ea"/>
                          <a:cs typeface="+mn-cs"/>
                        </a:rPr>
                        <a:t>Interventions in Fragile states or LDC.</a:t>
                      </a:r>
                    </a:p>
                  </a:txBody>
                  <a:tcPr>
                    <a:lnL w="12700" cap="flat" cmpd="sng" algn="ctr">
                      <a:solidFill>
                        <a:schemeClr val="tx1"/>
                      </a:solidFill>
                      <a:prstDash val="solid"/>
                      <a:round/>
                      <a:headEnd type="none" w="med" len="med"/>
                      <a:tailEnd type="none" w="med" len="med"/>
                    </a:lnL>
                    <a:lnR w="12700" cap="flat" cmpd="sng" algn="ctr">
                      <a:noFill/>
                      <a:prstDash val="dash"/>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024827316"/>
                  </a:ext>
                </a:extLst>
              </a:tr>
              <a:tr h="3180765">
                <a:tc>
                  <a:txBody>
                    <a:bodyPr/>
                    <a:lstStyle/>
                    <a:p>
                      <a:r>
                        <a:rPr lang="en-US" b="1" dirty="0"/>
                        <a:t>Eligible focus areas</a:t>
                      </a:r>
                    </a:p>
                  </a:txBody>
                  <a:tcPr>
                    <a:lnL w="12700" cap="flat" cmpd="sng" algn="ctr">
                      <a:noFill/>
                      <a:prstDash val="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solidFill>
                      <a:srgbClr val="8DB3E2"/>
                    </a:solidFill>
                  </a:tcPr>
                </a:tc>
                <a:tc>
                  <a:txBody>
                    <a:bodyPr/>
                    <a:lstStyle/>
                    <a:p>
                      <a:pPr marL="342900" marR="0" lvl="1" indent="-342900" algn="l" defTabSz="914400" rtl="0" eaLnBrk="1" latinLnBrk="0" hangingPunct="1">
                        <a:spcBef>
                          <a:spcPts val="0"/>
                        </a:spcBef>
                        <a:spcAft>
                          <a:spcPts val="0"/>
                        </a:spcAft>
                        <a:buFont typeface="+mj-lt"/>
                        <a:buAutoNum type="alphaLcParenR"/>
                      </a:pPr>
                      <a:r>
                        <a:rPr lang="en-US" sz="1400" b="0" kern="1200" dirty="0">
                          <a:solidFill>
                            <a:schemeClr val="tx1"/>
                          </a:solidFill>
                          <a:latin typeface="+mn-lt"/>
                          <a:ea typeface="+mn-ea"/>
                          <a:cs typeface="+mn-cs"/>
                        </a:rPr>
                        <a:t>Securing new inward investments and implementing G20 Compact with Africa</a:t>
                      </a:r>
                    </a:p>
                    <a:p>
                      <a:pPr marL="342900" marR="0" lvl="1" indent="-342900" algn="l" defTabSz="914400" rtl="0" eaLnBrk="1" latinLnBrk="0" hangingPunct="1">
                        <a:spcBef>
                          <a:spcPts val="0"/>
                        </a:spcBef>
                        <a:spcAft>
                          <a:spcPts val="0"/>
                        </a:spcAft>
                        <a:buFont typeface="+mj-lt"/>
                        <a:buAutoNum type="alphaLcParenR"/>
                      </a:pPr>
                      <a:r>
                        <a:rPr lang="en-US" sz="1400" b="0" kern="1200" dirty="0">
                          <a:solidFill>
                            <a:schemeClr val="tx1"/>
                          </a:solidFill>
                          <a:latin typeface="+mn-lt"/>
                          <a:ea typeface="+mn-ea"/>
                          <a:cs typeface="+mn-cs"/>
                        </a:rPr>
                        <a:t>Business Registration, Regulation and Licensing</a:t>
                      </a:r>
                    </a:p>
                    <a:p>
                      <a:pPr marL="342900" marR="0" lvl="1" indent="-342900" algn="l" defTabSz="914400" rtl="0" eaLnBrk="1" latinLnBrk="0" hangingPunct="1">
                        <a:spcBef>
                          <a:spcPts val="0"/>
                        </a:spcBef>
                        <a:spcAft>
                          <a:spcPts val="0"/>
                        </a:spcAft>
                        <a:buFont typeface="+mj-lt"/>
                        <a:buAutoNum type="alphaLcParenR"/>
                      </a:pPr>
                      <a:r>
                        <a:rPr lang="en-US" sz="1400" b="0" kern="1200" dirty="0">
                          <a:solidFill>
                            <a:schemeClr val="tx1"/>
                          </a:solidFill>
                          <a:latin typeface="+mn-lt"/>
                          <a:ea typeface="+mn-ea"/>
                          <a:cs typeface="+mn-cs"/>
                        </a:rPr>
                        <a:t>Efficiency of Supplier Market</a:t>
                      </a:r>
                    </a:p>
                    <a:p>
                      <a:pPr marL="342900" marR="0" lvl="1" indent="-342900" algn="l" defTabSz="914400" rtl="0" eaLnBrk="1" latinLnBrk="0" hangingPunct="1">
                        <a:spcBef>
                          <a:spcPts val="0"/>
                        </a:spcBef>
                        <a:spcAft>
                          <a:spcPts val="0"/>
                        </a:spcAft>
                        <a:buFont typeface="+mj-lt"/>
                        <a:buAutoNum type="alphaLcParenR"/>
                      </a:pPr>
                      <a:r>
                        <a:rPr lang="en-US" sz="1400" b="0" kern="1200" dirty="0">
                          <a:solidFill>
                            <a:schemeClr val="tx1"/>
                          </a:solidFill>
                          <a:latin typeface="+mn-lt"/>
                          <a:ea typeface="+mn-ea"/>
                          <a:cs typeface="+mn-cs"/>
                        </a:rPr>
                        <a:t>Enabling Better Access to Finance</a:t>
                      </a:r>
                    </a:p>
                    <a:p>
                      <a:pPr marL="342900" marR="0" lvl="1" indent="-342900" algn="l" defTabSz="914400" rtl="0" eaLnBrk="1" latinLnBrk="0" hangingPunct="1">
                        <a:spcBef>
                          <a:spcPts val="0"/>
                        </a:spcBef>
                        <a:spcAft>
                          <a:spcPts val="0"/>
                        </a:spcAft>
                        <a:buFont typeface="+mj-lt"/>
                        <a:buAutoNum type="alphaLcParenR"/>
                      </a:pPr>
                      <a:r>
                        <a:rPr lang="en-US" sz="1400" b="0" kern="1200" dirty="0">
                          <a:solidFill>
                            <a:schemeClr val="tx1"/>
                          </a:solidFill>
                          <a:latin typeface="+mn-lt"/>
                          <a:ea typeface="+mn-ea"/>
                          <a:cs typeface="+mn-cs"/>
                        </a:rPr>
                        <a:t>Last Mile Industrial Infrastructure</a:t>
                      </a:r>
                    </a:p>
                    <a:p>
                      <a:pPr marL="342900" marR="0" lvl="1" indent="-342900" algn="l" defTabSz="914400" rtl="0" eaLnBrk="1" latinLnBrk="0" hangingPunct="1">
                        <a:spcBef>
                          <a:spcPts val="0"/>
                        </a:spcBef>
                        <a:spcAft>
                          <a:spcPts val="0"/>
                        </a:spcAft>
                        <a:buFont typeface="+mj-lt"/>
                        <a:buAutoNum type="alphaLcParenR"/>
                      </a:pPr>
                      <a:r>
                        <a:rPr lang="en-US" sz="1400" b="0" kern="1200" dirty="0">
                          <a:solidFill>
                            <a:schemeClr val="tx1"/>
                          </a:solidFill>
                          <a:latin typeface="+mn-lt"/>
                          <a:ea typeface="+mn-ea"/>
                          <a:cs typeface="+mn-cs"/>
                        </a:rPr>
                        <a:t>Industry Competitiveness and Innovation</a:t>
                      </a:r>
                    </a:p>
                    <a:p>
                      <a:pPr marL="342900" marR="0" lvl="1" indent="-342900" algn="l" defTabSz="914400" rtl="0" eaLnBrk="1" latinLnBrk="0" hangingPunct="1">
                        <a:spcBef>
                          <a:spcPts val="0"/>
                        </a:spcBef>
                        <a:spcAft>
                          <a:spcPts val="0"/>
                        </a:spcAft>
                        <a:buFont typeface="+mj-lt"/>
                        <a:buAutoNum type="alphaLcParenR"/>
                      </a:pPr>
                      <a:r>
                        <a:rPr lang="en-US" sz="1400" b="0" kern="1200" dirty="0">
                          <a:solidFill>
                            <a:schemeClr val="tx1"/>
                          </a:solidFill>
                          <a:latin typeface="+mn-lt"/>
                          <a:ea typeface="+mn-ea"/>
                          <a:cs typeface="+mn-cs"/>
                        </a:rPr>
                        <a:t>Trade and Investment Policy Analysis</a:t>
                      </a:r>
                    </a:p>
                    <a:p>
                      <a:pPr marL="342900" marR="0" lvl="1" indent="-342900" algn="l" defTabSz="914400" rtl="0" eaLnBrk="1" latinLnBrk="0" hangingPunct="1">
                        <a:spcBef>
                          <a:spcPts val="0"/>
                        </a:spcBef>
                        <a:spcAft>
                          <a:spcPts val="0"/>
                        </a:spcAft>
                        <a:buFont typeface="+mj-lt"/>
                        <a:buAutoNum type="alphaLcParenR"/>
                      </a:pPr>
                      <a:r>
                        <a:rPr lang="en-US" sz="1400" b="0" kern="1200" dirty="0">
                          <a:solidFill>
                            <a:schemeClr val="tx1"/>
                          </a:solidFill>
                          <a:latin typeface="+mn-lt"/>
                          <a:ea typeface="+mn-ea"/>
                          <a:cs typeface="+mn-cs"/>
                        </a:rPr>
                        <a:t>Monitoring and Impact Assessment</a:t>
                      </a:r>
                    </a:p>
                    <a:p>
                      <a:pPr marL="342900" marR="0" lvl="1" indent="-342900" algn="l" defTabSz="914400" rtl="0" eaLnBrk="1" latinLnBrk="0" hangingPunct="1">
                        <a:spcBef>
                          <a:spcPts val="0"/>
                        </a:spcBef>
                        <a:spcAft>
                          <a:spcPts val="0"/>
                        </a:spcAft>
                        <a:buFont typeface="+mj-lt"/>
                        <a:buAutoNum type="alphaLcParenR"/>
                      </a:pPr>
                      <a:r>
                        <a:rPr lang="en-US" sz="1400" b="0" kern="1200" dirty="0">
                          <a:solidFill>
                            <a:schemeClr val="tx1"/>
                          </a:solidFill>
                          <a:latin typeface="+mn-lt"/>
                          <a:ea typeface="+mn-ea"/>
                          <a:cs typeface="+mn-cs"/>
                        </a:rPr>
                        <a:t>Crosscutting (e.g. Women’s Economic Empowerment)</a:t>
                      </a:r>
                    </a:p>
                    <a:p>
                      <a:pPr marL="342900" marR="0" lvl="1" indent="-342900" algn="l" defTabSz="914400" rtl="0" eaLnBrk="1" latinLnBrk="0" hangingPunct="1">
                        <a:spcBef>
                          <a:spcPts val="0"/>
                        </a:spcBef>
                        <a:spcAft>
                          <a:spcPts val="0"/>
                        </a:spcAft>
                        <a:buFont typeface="+mj-lt"/>
                        <a:buAutoNum type="alphaLcParenR"/>
                      </a:pPr>
                      <a:r>
                        <a:rPr lang="en-US" sz="1400" b="0" kern="1200" dirty="0">
                          <a:solidFill>
                            <a:schemeClr val="tx1"/>
                          </a:solidFill>
                          <a:latin typeface="+mn-lt"/>
                          <a:ea typeface="+mn-ea"/>
                          <a:cs typeface="+mn-cs"/>
                        </a:rPr>
                        <a:t>Promoting Green Investments and Circular Economy</a:t>
                      </a:r>
                    </a:p>
                  </a:txBody>
                  <a:tcPr>
                    <a:lnL w="12700" cap="flat" cmpd="sng" algn="ctr">
                      <a:solidFill>
                        <a:schemeClr val="tx1"/>
                      </a:solidFill>
                      <a:prstDash val="solid"/>
                      <a:round/>
                      <a:headEnd type="none" w="med" len="med"/>
                      <a:tailEnd type="none" w="med" len="med"/>
                    </a:lnL>
                    <a:lnR w="12700" cap="flat" cmpd="sng" algn="ctr">
                      <a:noFill/>
                      <a:prstDash val="dash"/>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1" indent="0" algn="l" defTabSz="914400" rtl="0" eaLnBrk="1" latinLnBrk="0" hangingPunct="1">
                        <a:spcBef>
                          <a:spcPts val="0"/>
                        </a:spcBef>
                        <a:spcAft>
                          <a:spcPts val="600"/>
                        </a:spcAft>
                        <a:buFont typeface="+mj-lt"/>
                        <a:buNone/>
                      </a:pPr>
                      <a:r>
                        <a:rPr lang="en-US" sz="1800" b="1" kern="1200" dirty="0">
                          <a:solidFill>
                            <a:schemeClr val="tx1"/>
                          </a:solidFill>
                          <a:latin typeface="+mn-lt"/>
                          <a:ea typeface="+mn-ea"/>
                          <a:cs typeface="+mn-cs"/>
                        </a:rPr>
                        <a:t>Eligible activities</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DB3E2"/>
                    </a:solidFill>
                  </a:tcPr>
                </a:tc>
                <a:tc>
                  <a:txBody>
                    <a:bodyPr/>
                    <a:lstStyle/>
                    <a:p>
                      <a:pPr marL="342900" marR="0" lvl="1" indent="-342900" algn="l" defTabSz="914400" rtl="0" eaLnBrk="1" latinLnBrk="0" hangingPunct="1">
                        <a:spcBef>
                          <a:spcPts val="0"/>
                        </a:spcBef>
                        <a:spcAft>
                          <a:spcPts val="0"/>
                        </a:spcAft>
                        <a:buFont typeface="+mj-lt"/>
                        <a:buAutoNum type="alphaLcParenR"/>
                      </a:pPr>
                      <a:r>
                        <a:rPr lang="en-US" sz="1400" b="0" kern="1200" dirty="0">
                          <a:solidFill>
                            <a:schemeClr val="tx1"/>
                          </a:solidFill>
                          <a:latin typeface="+mn-lt"/>
                          <a:ea typeface="+mn-ea"/>
                          <a:cs typeface="+mn-cs"/>
                        </a:rPr>
                        <a:t>Scoping and technical assistance mission and reporting</a:t>
                      </a:r>
                    </a:p>
                    <a:p>
                      <a:pPr marL="342900" marR="0" lvl="1" indent="-342900" algn="l" defTabSz="914400" rtl="0" eaLnBrk="1" latinLnBrk="0" hangingPunct="1">
                        <a:spcBef>
                          <a:spcPts val="0"/>
                        </a:spcBef>
                        <a:spcAft>
                          <a:spcPts val="0"/>
                        </a:spcAft>
                        <a:buFont typeface="+mj-lt"/>
                        <a:buAutoNum type="alphaLcParenR"/>
                      </a:pPr>
                      <a:r>
                        <a:rPr lang="en-US" sz="1400" b="0" kern="1200" dirty="0">
                          <a:solidFill>
                            <a:schemeClr val="tx1"/>
                          </a:solidFill>
                          <a:latin typeface="+mn-lt"/>
                          <a:ea typeface="+mn-ea"/>
                          <a:cs typeface="+mn-cs"/>
                        </a:rPr>
                        <a:t>Surveys and assessments</a:t>
                      </a:r>
                    </a:p>
                    <a:p>
                      <a:pPr marL="342900" marR="0" lvl="1" indent="-342900" algn="l" defTabSz="914400" rtl="0" eaLnBrk="1" latinLnBrk="0" hangingPunct="1">
                        <a:spcBef>
                          <a:spcPts val="0"/>
                        </a:spcBef>
                        <a:spcAft>
                          <a:spcPts val="0"/>
                        </a:spcAft>
                        <a:buFont typeface="+mj-lt"/>
                        <a:buAutoNum type="alphaLcParenR"/>
                      </a:pPr>
                      <a:r>
                        <a:rPr lang="en-US" sz="1400" b="0" kern="1200" dirty="0">
                          <a:solidFill>
                            <a:schemeClr val="tx1"/>
                          </a:solidFill>
                          <a:latin typeface="+mn-lt"/>
                          <a:ea typeface="+mn-ea"/>
                          <a:cs typeface="+mn-cs"/>
                        </a:rPr>
                        <a:t>Good practice workshops and reports</a:t>
                      </a:r>
                    </a:p>
                    <a:p>
                      <a:pPr marL="342900" marR="0" lvl="1" indent="-342900" algn="l" defTabSz="914400" rtl="0" eaLnBrk="1" latinLnBrk="0" hangingPunct="1">
                        <a:spcBef>
                          <a:spcPts val="0"/>
                        </a:spcBef>
                        <a:spcAft>
                          <a:spcPts val="0"/>
                        </a:spcAft>
                        <a:buFont typeface="+mj-lt"/>
                        <a:buAutoNum type="alphaLcParenR"/>
                      </a:pPr>
                      <a:r>
                        <a:rPr lang="en-US" sz="1400" b="0" kern="1200" dirty="0">
                          <a:solidFill>
                            <a:schemeClr val="tx1"/>
                          </a:solidFill>
                          <a:latin typeface="+mn-lt"/>
                          <a:ea typeface="+mn-ea"/>
                          <a:cs typeface="+mn-cs"/>
                        </a:rPr>
                        <a:t>South-south learning and exchange</a:t>
                      </a:r>
                    </a:p>
                    <a:p>
                      <a:pPr marL="342900" marR="0" lvl="1" indent="-342900" algn="l" defTabSz="914400" rtl="0" eaLnBrk="1" latinLnBrk="0" hangingPunct="1">
                        <a:spcBef>
                          <a:spcPts val="0"/>
                        </a:spcBef>
                        <a:spcAft>
                          <a:spcPts val="0"/>
                        </a:spcAft>
                        <a:buFont typeface="+mj-lt"/>
                        <a:buAutoNum type="alphaLcParenR"/>
                      </a:pPr>
                      <a:r>
                        <a:rPr lang="en-US" sz="1400" b="0" kern="1200" dirty="0">
                          <a:solidFill>
                            <a:schemeClr val="tx1"/>
                          </a:solidFill>
                          <a:latin typeface="+mn-lt"/>
                          <a:ea typeface="+mn-ea"/>
                          <a:cs typeface="+mn-cs"/>
                        </a:rPr>
                        <a:t>Capacity building actions</a:t>
                      </a:r>
                    </a:p>
                    <a:p>
                      <a:pPr marL="342900" marR="0" lvl="1" indent="-342900" algn="l" defTabSz="914400" rtl="0" eaLnBrk="1" latinLnBrk="0" hangingPunct="1">
                        <a:spcBef>
                          <a:spcPts val="0"/>
                        </a:spcBef>
                        <a:spcAft>
                          <a:spcPts val="0"/>
                        </a:spcAft>
                        <a:buFont typeface="+mj-lt"/>
                        <a:buAutoNum type="alphaLcParenR"/>
                      </a:pPr>
                      <a:r>
                        <a:rPr lang="en-US" sz="1400" b="0" kern="1200" dirty="0">
                          <a:solidFill>
                            <a:schemeClr val="tx1"/>
                          </a:solidFill>
                          <a:latin typeface="+mn-lt"/>
                          <a:ea typeface="+mn-ea"/>
                          <a:cs typeface="+mn-cs"/>
                        </a:rPr>
                        <a:t>Evaluations and impact assessments</a:t>
                      </a:r>
                    </a:p>
                    <a:p>
                      <a:pPr marL="342900" marR="0" lvl="1" indent="-342900" algn="l" defTabSz="914400" rtl="0" eaLnBrk="1" latinLnBrk="0" hangingPunct="1">
                        <a:spcBef>
                          <a:spcPts val="0"/>
                        </a:spcBef>
                        <a:spcAft>
                          <a:spcPts val="0"/>
                        </a:spcAft>
                        <a:buFont typeface="+mj-lt"/>
                        <a:buAutoNum type="alphaLcParenR"/>
                      </a:pPr>
                      <a:r>
                        <a:rPr lang="en-US" sz="1400" b="0" kern="1200" dirty="0">
                          <a:solidFill>
                            <a:schemeClr val="tx1"/>
                          </a:solidFill>
                          <a:latin typeface="+mn-lt"/>
                          <a:ea typeface="+mn-ea"/>
                          <a:cs typeface="+mn-cs"/>
                        </a:rPr>
                        <a:t>Elaboration of analytical reports</a:t>
                      </a:r>
                    </a:p>
                    <a:p>
                      <a:pPr marL="342900" marR="0" lvl="1" indent="-342900" algn="l" defTabSz="914400" rtl="0" eaLnBrk="1" latinLnBrk="0" hangingPunct="1">
                        <a:spcBef>
                          <a:spcPts val="0"/>
                        </a:spcBef>
                        <a:spcAft>
                          <a:spcPts val="0"/>
                        </a:spcAft>
                        <a:buFont typeface="+mj-lt"/>
                        <a:buAutoNum type="alphaLcParenR"/>
                      </a:pPr>
                      <a:r>
                        <a:rPr lang="en-US" sz="1400" b="0" kern="1200" dirty="0">
                          <a:solidFill>
                            <a:schemeClr val="tx1"/>
                          </a:solidFill>
                          <a:latin typeface="+mn-lt"/>
                          <a:ea typeface="+mn-ea"/>
                          <a:cs typeface="+mn-cs"/>
                        </a:rPr>
                        <a:t>Regulatory and policy analysis</a:t>
                      </a:r>
                    </a:p>
                  </a:txBody>
                  <a:tcPr>
                    <a:lnL w="12700" cap="flat" cmpd="sng" algn="ctr">
                      <a:solidFill>
                        <a:schemeClr val="tx1"/>
                      </a:solidFill>
                      <a:prstDash val="solid"/>
                      <a:round/>
                      <a:headEnd type="none" w="med" len="med"/>
                      <a:tailEnd type="none" w="med" len="med"/>
                    </a:lnL>
                    <a:lnR w="12700" cap="flat" cmpd="sng" algn="ctr">
                      <a:noFill/>
                      <a:prstDash val="dash"/>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89022291"/>
                  </a:ext>
                </a:extLst>
              </a:tr>
            </a:tbl>
          </a:graphicData>
        </a:graphic>
      </p:graphicFrame>
    </p:spTree>
    <p:extLst>
      <p:ext uri="{BB962C8B-B14F-4D97-AF65-F5344CB8AC3E}">
        <p14:creationId xmlns:p14="http://schemas.microsoft.com/office/powerpoint/2010/main" val="8339563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4">
            <a:extLst>
              <a:ext uri="{FF2B5EF4-FFF2-40B4-BE49-F238E27FC236}">
                <a16:creationId xmlns:a16="http://schemas.microsoft.com/office/drawing/2014/main" id="{EBF95501-74DE-4C91-9029-AEB513105D92}"/>
              </a:ext>
            </a:extLst>
          </p:cNvPr>
          <p:cNvSpPr>
            <a:spLocks noChangeArrowheads="1"/>
          </p:cNvSpPr>
          <p:nvPr/>
        </p:nvSpPr>
        <p:spPr bwMode="auto">
          <a:xfrm>
            <a:off x="628650" y="23018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 name="TextBox 3">
            <a:extLst>
              <a:ext uri="{FF2B5EF4-FFF2-40B4-BE49-F238E27FC236}">
                <a16:creationId xmlns:a16="http://schemas.microsoft.com/office/drawing/2014/main" id="{62EEA0B3-6E7C-4803-AD2D-6D06EB8BC39F}"/>
              </a:ext>
            </a:extLst>
          </p:cNvPr>
          <p:cNvSpPr txBox="1"/>
          <p:nvPr/>
        </p:nvSpPr>
        <p:spPr>
          <a:xfrm>
            <a:off x="447216" y="357283"/>
            <a:ext cx="3793411" cy="523220"/>
          </a:xfrm>
          <a:prstGeom prst="rect">
            <a:avLst/>
          </a:prstGeom>
          <a:noFill/>
        </p:spPr>
        <p:txBody>
          <a:bodyPr wrap="none" rtlCol="0">
            <a:spAutoFit/>
          </a:bodyPr>
          <a:lstStyle/>
          <a:p>
            <a:r>
              <a:rPr lang="en-US" sz="2800" b="1" dirty="0"/>
              <a:t>Indicative Results Chain </a:t>
            </a:r>
          </a:p>
        </p:txBody>
      </p:sp>
      <p:graphicFrame>
        <p:nvGraphicFramePr>
          <p:cNvPr id="2" name="Table 1">
            <a:extLst>
              <a:ext uri="{FF2B5EF4-FFF2-40B4-BE49-F238E27FC236}">
                <a16:creationId xmlns:a16="http://schemas.microsoft.com/office/drawing/2014/main" id="{65129D00-86F1-4386-8D88-44DEC94B9EF6}"/>
              </a:ext>
            </a:extLst>
          </p:cNvPr>
          <p:cNvGraphicFramePr>
            <a:graphicFrameLocks noGrp="1"/>
          </p:cNvGraphicFramePr>
          <p:nvPr>
            <p:extLst>
              <p:ext uri="{D42A27DB-BD31-4B8C-83A1-F6EECF244321}">
                <p14:modId xmlns:p14="http://schemas.microsoft.com/office/powerpoint/2010/main" val="3072448281"/>
              </p:ext>
            </p:extLst>
          </p:nvPr>
        </p:nvGraphicFramePr>
        <p:xfrm>
          <a:off x="228600" y="880504"/>
          <a:ext cx="8686800" cy="5794616"/>
        </p:xfrm>
        <a:graphic>
          <a:graphicData uri="http://schemas.openxmlformats.org/drawingml/2006/table">
            <a:tbl>
              <a:tblPr firstRow="1" bandRow="1">
                <a:tableStyleId>{5C22544A-7EE6-4342-B048-85BDC9FD1C3A}</a:tableStyleId>
              </a:tblPr>
              <a:tblGrid>
                <a:gridCol w="3754120">
                  <a:extLst>
                    <a:ext uri="{9D8B030D-6E8A-4147-A177-3AD203B41FA5}">
                      <a16:colId xmlns:a16="http://schemas.microsoft.com/office/drawing/2014/main" val="1543603785"/>
                    </a:ext>
                  </a:extLst>
                </a:gridCol>
                <a:gridCol w="1026160">
                  <a:extLst>
                    <a:ext uri="{9D8B030D-6E8A-4147-A177-3AD203B41FA5}">
                      <a16:colId xmlns:a16="http://schemas.microsoft.com/office/drawing/2014/main" val="2653481408"/>
                    </a:ext>
                  </a:extLst>
                </a:gridCol>
                <a:gridCol w="1259840">
                  <a:extLst>
                    <a:ext uri="{9D8B030D-6E8A-4147-A177-3AD203B41FA5}">
                      <a16:colId xmlns:a16="http://schemas.microsoft.com/office/drawing/2014/main" val="1176796487"/>
                    </a:ext>
                  </a:extLst>
                </a:gridCol>
                <a:gridCol w="1137920">
                  <a:extLst>
                    <a:ext uri="{9D8B030D-6E8A-4147-A177-3AD203B41FA5}">
                      <a16:colId xmlns:a16="http://schemas.microsoft.com/office/drawing/2014/main" val="3868922509"/>
                    </a:ext>
                  </a:extLst>
                </a:gridCol>
                <a:gridCol w="1508760">
                  <a:extLst>
                    <a:ext uri="{9D8B030D-6E8A-4147-A177-3AD203B41FA5}">
                      <a16:colId xmlns:a16="http://schemas.microsoft.com/office/drawing/2014/main" val="2869756047"/>
                    </a:ext>
                  </a:extLst>
                </a:gridCol>
              </a:tblGrid>
              <a:tr h="552056">
                <a:tc>
                  <a:txBody>
                    <a:bodyPr/>
                    <a:lstStyle/>
                    <a:p>
                      <a:r>
                        <a:rPr lang="en-US" dirty="0">
                          <a:solidFill>
                            <a:schemeClr val="tx1"/>
                          </a:solidFill>
                        </a:rPr>
                        <a:t>Indicators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DB3E2"/>
                    </a:solidFill>
                  </a:tcPr>
                </a:tc>
                <a:tc>
                  <a:txBody>
                    <a:bodyPr/>
                    <a:lstStyle/>
                    <a:p>
                      <a:r>
                        <a:rPr lang="en-US" dirty="0">
                          <a:solidFill>
                            <a:schemeClr val="tx1"/>
                          </a:solidFill>
                        </a:rPr>
                        <a:t>Baseline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DB3E2"/>
                    </a:solidFill>
                  </a:tcPr>
                </a:tc>
                <a:tc>
                  <a:txBody>
                    <a:bodyPr/>
                    <a:lstStyle/>
                    <a:p>
                      <a:r>
                        <a:rPr lang="en-US" dirty="0">
                          <a:solidFill>
                            <a:schemeClr val="tx1"/>
                          </a:solidFill>
                        </a:rPr>
                        <a:t>Results Goals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DB3E2"/>
                    </a:solidFill>
                  </a:tcPr>
                </a:tc>
                <a:tc>
                  <a:txBody>
                    <a:bodyPr/>
                    <a:lstStyle/>
                    <a:p>
                      <a:r>
                        <a:rPr lang="en-US" dirty="0">
                          <a:solidFill>
                            <a:schemeClr val="tx1"/>
                          </a:solidFill>
                        </a:rPr>
                        <a:t>Sources of data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DB3E2"/>
                    </a:solidFill>
                  </a:tcPr>
                </a:tc>
                <a:tc>
                  <a:txBody>
                    <a:bodyPr/>
                    <a:lstStyle/>
                    <a:p>
                      <a:r>
                        <a:rPr lang="en-US" dirty="0">
                          <a:solidFill>
                            <a:schemeClr val="tx1"/>
                          </a:solidFill>
                        </a:rPr>
                        <a:t>Assumptions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DB3E2"/>
                    </a:solidFill>
                  </a:tcPr>
                </a:tc>
                <a:extLst>
                  <a:ext uri="{0D108BD9-81ED-4DB2-BD59-A6C34878D82A}">
                    <a16:rowId xmlns:a16="http://schemas.microsoft.com/office/drawing/2014/main" val="1918342106"/>
                  </a:ext>
                </a:extLst>
              </a:tr>
              <a:tr h="149072">
                <a:tc gridSpan="5">
                  <a:txBody>
                    <a:bodyPr/>
                    <a:lstStyle/>
                    <a:p>
                      <a:r>
                        <a:rPr lang="en-US" b="1" dirty="0"/>
                        <a:t>Expected Results: Outcome(s)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016651089"/>
                  </a:ext>
                </a:extLst>
              </a:tr>
              <a:tr h="574810">
                <a:tc>
                  <a:txBody>
                    <a:bodyPr/>
                    <a:lstStyle/>
                    <a:p>
                      <a:r>
                        <a:rPr lang="en-US" sz="1400" dirty="0"/>
                        <a:t>Number of firms, in targeted SB4A beneficiary countries, that increased investment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a:t>0</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a:t>3%</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a:t>Government</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lang="en-US" sz="1400" dirty="0"/>
                        <a:t>Political economy allows for implementation of reform</a:t>
                      </a:r>
                    </a:p>
                    <a:p>
                      <a:endParaRPr lang="en-US" sz="1400" dirty="0"/>
                    </a:p>
                    <a:p>
                      <a:r>
                        <a:rPr lang="en-US" sz="1400" dirty="0"/>
                        <a:t>Perceived political and macro-stability by investors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22105640"/>
                  </a:ext>
                </a:extLst>
              </a:tr>
              <a:tr h="574810">
                <a:tc>
                  <a:txBody>
                    <a:bodyPr/>
                    <a:lstStyle/>
                    <a:p>
                      <a:r>
                        <a:rPr lang="en-US" sz="1400" dirty="0"/>
                        <a:t>Number of reforms/measures to improve investment climate in targeted SB4A beneficiary countries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400"/>
                        <a:t>0</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400"/>
                        <a:t>10</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a:t>Government</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en-US"/>
                    </a:p>
                  </a:txBody>
                  <a:tcPr/>
                </a:tc>
                <a:extLst>
                  <a:ext uri="{0D108BD9-81ED-4DB2-BD59-A6C34878D82A}">
                    <a16:rowId xmlns:a16="http://schemas.microsoft.com/office/drawing/2014/main" val="4104380358"/>
                  </a:ext>
                </a:extLst>
              </a:tr>
              <a:tr h="0">
                <a:tc>
                  <a:txBody>
                    <a:bodyPr/>
                    <a:lstStyle/>
                    <a:p>
                      <a:r>
                        <a:rPr lang="en-US" sz="1400" dirty="0"/>
                        <a:t>Foreign direct investment (% of GDP) in targeted SB4A beneficiary countries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a:t>3.3%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a:t>3.6%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WBG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US"/>
                    </a:p>
                  </a:txBody>
                  <a:tcPr/>
                </a:tc>
                <a:extLst>
                  <a:ext uri="{0D108BD9-81ED-4DB2-BD59-A6C34878D82A}">
                    <a16:rowId xmlns:a16="http://schemas.microsoft.com/office/drawing/2014/main" val="2251238425"/>
                  </a:ext>
                </a:extLst>
              </a:tr>
              <a:tr h="225396">
                <a:tc gridSpan="5">
                  <a:txBody>
                    <a:bodyPr/>
                    <a:lstStyle/>
                    <a:p>
                      <a:r>
                        <a:rPr lang="en-US" sz="1800" b="1" dirty="0"/>
                        <a:t>Expected Results: Output(s)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lang="en-US" sz="18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763140121"/>
                  </a:ext>
                </a:extLst>
              </a:tr>
              <a:tr h="811497">
                <a:tc>
                  <a:txBody>
                    <a:bodyPr/>
                    <a:lstStyle/>
                    <a:p>
                      <a:r>
                        <a:rPr lang="en-US" sz="1400" dirty="0"/>
                        <a:t>Number of regulatory or policy analysis; elaboration of analytical works; surveys; assessments; good practice workshops or reports; south-south learning and exchange; capacity building actions; evaluations; impact assessments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a:t>0</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a:t>40</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a:t>Program website</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lang="en-US" sz="1400" dirty="0"/>
                        <a:t>Government institutions have the opportunity to acquire capabilities to design policies and implement reforms.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1899170"/>
                  </a:ext>
                </a:extLst>
              </a:tr>
              <a:tr h="521576">
                <a:tc>
                  <a:txBody>
                    <a:bodyPr/>
                    <a:lstStyle/>
                    <a:p>
                      <a:r>
                        <a:rPr lang="en-US" sz="1400" dirty="0"/>
                        <a:t>Number of consultations with private sector on gov’t policies / regulations / legislations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400"/>
                        <a:t>0</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400"/>
                        <a:t>20</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a:t>Program website</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en-US"/>
                    </a:p>
                  </a:txBody>
                  <a:tcPr/>
                </a:tc>
                <a:extLst>
                  <a:ext uri="{0D108BD9-81ED-4DB2-BD59-A6C34878D82A}">
                    <a16:rowId xmlns:a16="http://schemas.microsoft.com/office/drawing/2014/main" val="3868645845"/>
                  </a:ext>
                </a:extLst>
              </a:tr>
              <a:tr h="314960">
                <a:tc>
                  <a:txBody>
                    <a:bodyPr/>
                    <a:lstStyle/>
                    <a:p>
                      <a:r>
                        <a:rPr lang="en-US" sz="1400" dirty="0"/>
                        <a:t>Number of sectors/value chains mapped or analyzed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a:t>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Program website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US"/>
                    </a:p>
                  </a:txBody>
                  <a:tcPr/>
                </a:tc>
                <a:extLst>
                  <a:ext uri="{0D108BD9-81ED-4DB2-BD59-A6C34878D82A}">
                    <a16:rowId xmlns:a16="http://schemas.microsoft.com/office/drawing/2014/main" val="3222914802"/>
                  </a:ext>
                </a:extLst>
              </a:tr>
            </a:tbl>
          </a:graphicData>
        </a:graphic>
      </p:graphicFrame>
    </p:spTree>
    <p:extLst>
      <p:ext uri="{BB962C8B-B14F-4D97-AF65-F5344CB8AC3E}">
        <p14:creationId xmlns:p14="http://schemas.microsoft.com/office/powerpoint/2010/main" val="27499145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11865BC-FCDF-4641-BB2D-A3B60AC405B3}"/>
              </a:ext>
            </a:extLst>
          </p:cNvPr>
          <p:cNvSpPr txBox="1"/>
          <p:nvPr/>
        </p:nvSpPr>
        <p:spPr>
          <a:xfrm>
            <a:off x="447216" y="357283"/>
            <a:ext cx="7935249" cy="523220"/>
          </a:xfrm>
          <a:prstGeom prst="rect">
            <a:avLst/>
          </a:prstGeom>
          <a:noFill/>
        </p:spPr>
        <p:txBody>
          <a:bodyPr wrap="none" rtlCol="0">
            <a:spAutoFit/>
          </a:bodyPr>
          <a:lstStyle/>
          <a:p>
            <a:r>
              <a:rPr lang="en-US" sz="2800" b="1" dirty="0"/>
              <a:t>SB4A African Financial Access and Financial Markets</a:t>
            </a:r>
          </a:p>
        </p:txBody>
      </p:sp>
      <p:graphicFrame>
        <p:nvGraphicFramePr>
          <p:cNvPr id="7" name="Table 6">
            <a:extLst>
              <a:ext uri="{FF2B5EF4-FFF2-40B4-BE49-F238E27FC236}">
                <a16:creationId xmlns:a16="http://schemas.microsoft.com/office/drawing/2014/main" id="{0C04E115-5F21-4718-8FEF-6932B48109DA}"/>
              </a:ext>
            </a:extLst>
          </p:cNvPr>
          <p:cNvGraphicFramePr>
            <a:graphicFrameLocks noGrp="1"/>
          </p:cNvGraphicFramePr>
          <p:nvPr>
            <p:extLst>
              <p:ext uri="{D42A27DB-BD31-4B8C-83A1-F6EECF244321}">
                <p14:modId xmlns:p14="http://schemas.microsoft.com/office/powerpoint/2010/main" val="1374601713"/>
              </p:ext>
            </p:extLst>
          </p:nvPr>
        </p:nvGraphicFramePr>
        <p:xfrm>
          <a:off x="384353" y="1558834"/>
          <a:ext cx="8507660" cy="5084164"/>
        </p:xfrm>
        <a:graphic>
          <a:graphicData uri="http://schemas.openxmlformats.org/drawingml/2006/table">
            <a:tbl>
              <a:tblPr firstRow="1" bandRow="1">
                <a:tableStyleId>{5C22544A-7EE6-4342-B048-85BDC9FD1C3A}</a:tableStyleId>
              </a:tblPr>
              <a:tblGrid>
                <a:gridCol w="2023080">
                  <a:extLst>
                    <a:ext uri="{9D8B030D-6E8A-4147-A177-3AD203B41FA5}">
                      <a16:colId xmlns:a16="http://schemas.microsoft.com/office/drawing/2014/main" val="3796634114"/>
                    </a:ext>
                  </a:extLst>
                </a:gridCol>
                <a:gridCol w="6484580">
                  <a:extLst>
                    <a:ext uri="{9D8B030D-6E8A-4147-A177-3AD203B41FA5}">
                      <a16:colId xmlns:a16="http://schemas.microsoft.com/office/drawing/2014/main" val="645913599"/>
                    </a:ext>
                  </a:extLst>
                </a:gridCol>
              </a:tblGrid>
              <a:tr h="779214">
                <a:tc>
                  <a:txBody>
                    <a:bodyPr/>
                    <a:lstStyle/>
                    <a:p>
                      <a:r>
                        <a:rPr lang="en-US" sz="1600" b="1" dirty="0">
                          <a:solidFill>
                            <a:schemeClr val="tx1"/>
                          </a:solidFill>
                        </a:rPr>
                        <a:t>Module 1: Review of Financial Markets</a:t>
                      </a:r>
                    </a:p>
                  </a:txBody>
                  <a:tcPr>
                    <a:lnL w="12700" cap="flat" cmpd="sng" algn="ctr">
                      <a:noFill/>
                      <a:prstDash val="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solidFill>
                      <a:srgbClr val="8DB3E2"/>
                    </a:solidFill>
                  </a:tcPr>
                </a:tc>
                <a:tc>
                  <a:txBody>
                    <a:bodyPr/>
                    <a:lstStyle/>
                    <a:p>
                      <a:pPr marL="285750" indent="-285750">
                        <a:spcAft>
                          <a:spcPts val="600"/>
                        </a:spcAft>
                        <a:buFont typeface="Arial" panose="020B0604020202020204" pitchFamily="34" charset="0"/>
                        <a:buChar char="•"/>
                      </a:pPr>
                      <a:r>
                        <a:rPr lang="en-US" sz="1400" b="0" kern="1200" dirty="0">
                          <a:solidFill>
                            <a:schemeClr val="tx1"/>
                          </a:solidFill>
                          <a:effectLst/>
                          <a:latin typeface="+mn-lt"/>
                          <a:ea typeface="+mn-ea"/>
                          <a:cs typeface="+mn-cs"/>
                        </a:rPr>
                        <a:t>The purpose of this module is to set the stage and establish the basis, with financial sector data, using recognized sources, but also collating what researchers have done already</a:t>
                      </a:r>
                      <a:endParaRPr lang="en-US" sz="1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noFill/>
                      <a:prstDash val="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solidFill>
                      <a:schemeClr val="bg1"/>
                    </a:solidFill>
                  </a:tcPr>
                </a:tc>
                <a:extLst>
                  <a:ext uri="{0D108BD9-81ED-4DB2-BD59-A6C34878D82A}">
                    <a16:rowId xmlns:a16="http://schemas.microsoft.com/office/drawing/2014/main" val="3886075773"/>
                  </a:ext>
                </a:extLst>
              </a:tr>
              <a:tr h="779214">
                <a:tc>
                  <a:txBody>
                    <a:bodyPr/>
                    <a:lstStyle/>
                    <a:p>
                      <a:r>
                        <a:rPr lang="en-US" sz="1600" b="1" dirty="0"/>
                        <a:t>Module 2: Access to Finance &amp; Financial Infrastructure</a:t>
                      </a:r>
                    </a:p>
                  </a:txBody>
                  <a:tcPr>
                    <a:lnL w="12700" cap="flat" cmpd="sng" algn="ctr">
                      <a:noFill/>
                      <a:prstDash val="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solidFill>
                      <a:srgbClr val="8DB3E2"/>
                    </a:solidFill>
                  </a:tcPr>
                </a:tc>
                <a:tc>
                  <a:txBody>
                    <a:bodyPr/>
                    <a:lstStyle/>
                    <a:p>
                      <a:pPr marL="285750" indent="-285750" algn="l" defTabSz="914400" rtl="0" eaLnBrk="1" latinLnBrk="0" hangingPunct="1">
                        <a:spcAft>
                          <a:spcPts val="600"/>
                        </a:spcAft>
                        <a:buFont typeface="Arial" panose="020B0604020202020204" pitchFamily="34" charset="0"/>
                        <a:buChar char="•"/>
                      </a:pPr>
                      <a:r>
                        <a:rPr lang="en-US" sz="1400" b="0" kern="1200" dirty="0">
                          <a:solidFill>
                            <a:schemeClr val="tx1"/>
                          </a:solidFill>
                          <a:effectLst/>
                          <a:latin typeface="+mn-lt"/>
                          <a:ea typeface="+mn-ea"/>
                          <a:cs typeface="+mn-cs"/>
                        </a:rPr>
                        <a:t>This module will explore the leverage that can be gained through enhanced investment in financial infrastructure, and to provide innovative/flexible solutions to address collateral or other barriers to access to finance</a:t>
                      </a:r>
                    </a:p>
                  </a:txBody>
                  <a:tcPr>
                    <a:lnL w="12700" cap="flat" cmpd="sng" algn="ctr">
                      <a:solidFill>
                        <a:schemeClr val="tx1"/>
                      </a:solidFill>
                      <a:prstDash val="solid"/>
                      <a:round/>
                      <a:headEnd type="none" w="med" len="med"/>
                      <a:tailEnd type="none" w="med" len="med"/>
                    </a:lnL>
                    <a:lnR w="12700" cap="flat" cmpd="sng" algn="ctr">
                      <a:noFill/>
                      <a:prstDash val="dash"/>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solidFill>
                      <a:schemeClr val="bg1"/>
                    </a:solidFill>
                  </a:tcPr>
                </a:tc>
                <a:extLst>
                  <a:ext uri="{0D108BD9-81ED-4DB2-BD59-A6C34878D82A}">
                    <a16:rowId xmlns:a16="http://schemas.microsoft.com/office/drawing/2014/main" val="2024827316"/>
                  </a:ext>
                </a:extLst>
              </a:tr>
              <a:tr h="689807">
                <a:tc>
                  <a:txBody>
                    <a:bodyPr/>
                    <a:lstStyle/>
                    <a:p>
                      <a:r>
                        <a:rPr lang="en-US" sz="1600" b="1" dirty="0"/>
                        <a:t>Module 3: Financial Inclusion</a:t>
                      </a:r>
                    </a:p>
                  </a:txBody>
                  <a:tcPr>
                    <a:lnL w="12700" cap="flat" cmpd="sng" algn="ctr">
                      <a:noFill/>
                      <a:prstDash val="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solidFill>
                      <a:srgbClr val="8DB3E2"/>
                    </a:solidFill>
                  </a:tcPr>
                </a:tc>
                <a:tc>
                  <a:txBody>
                    <a:bodyPr/>
                    <a:lstStyle/>
                    <a:p>
                      <a:pPr marL="285750" indent="-285750" algn="l" defTabSz="914400" rtl="0" eaLnBrk="1" latinLnBrk="0" hangingPunct="1">
                        <a:spcAft>
                          <a:spcPts val="600"/>
                        </a:spcAft>
                        <a:buFont typeface="Arial" panose="020B0604020202020204" pitchFamily="34" charset="0"/>
                        <a:buChar char="•"/>
                      </a:pPr>
                      <a:r>
                        <a:rPr lang="en-US" sz="1400" b="0" kern="1200" dirty="0">
                          <a:solidFill>
                            <a:schemeClr val="tx1"/>
                          </a:solidFill>
                          <a:effectLst/>
                          <a:latin typeface="+mn-lt"/>
                          <a:ea typeface="+mn-ea"/>
                          <a:cs typeface="+mn-cs"/>
                        </a:rPr>
                        <a:t>The purpose of this module is to identify solutions that can improve financial services to household and identify the main operational challenges for households.</a:t>
                      </a:r>
                    </a:p>
                  </a:txBody>
                  <a:tcPr>
                    <a:lnL w="12700" cap="flat" cmpd="sng" algn="ctr">
                      <a:solidFill>
                        <a:schemeClr val="tx1"/>
                      </a:solidFill>
                      <a:prstDash val="solid"/>
                      <a:round/>
                      <a:headEnd type="none" w="med" len="med"/>
                      <a:tailEnd type="none" w="med" len="med"/>
                    </a:lnL>
                    <a:lnR w="12700" cap="flat" cmpd="sng" algn="ctr">
                      <a:noFill/>
                      <a:prstDash val="dash"/>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solidFill>
                      <a:schemeClr val="bg1"/>
                    </a:solidFill>
                  </a:tcPr>
                </a:tc>
                <a:extLst>
                  <a:ext uri="{0D108BD9-81ED-4DB2-BD59-A6C34878D82A}">
                    <a16:rowId xmlns:a16="http://schemas.microsoft.com/office/drawing/2014/main" val="1620850149"/>
                  </a:ext>
                </a:extLst>
              </a:tr>
              <a:tr h="779214">
                <a:tc>
                  <a:txBody>
                    <a:bodyPr/>
                    <a:lstStyle/>
                    <a:p>
                      <a:r>
                        <a:rPr lang="en-US" sz="1600" b="1" dirty="0"/>
                        <a:t>Module 4: Banking Sector Analysis</a:t>
                      </a:r>
                    </a:p>
                  </a:txBody>
                  <a:tcPr>
                    <a:lnL w="12700" cap="flat" cmpd="sng" algn="ctr">
                      <a:noFill/>
                      <a:prstDash val="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solidFill>
                      <a:srgbClr val="8DB3E2"/>
                    </a:solidFill>
                  </a:tcPr>
                </a:tc>
                <a:tc>
                  <a:txBody>
                    <a:bodyPr/>
                    <a:lstStyle/>
                    <a:p>
                      <a:pPr marL="285750" indent="-285750" algn="l" defTabSz="914400" rtl="0" eaLnBrk="1" latinLnBrk="0" hangingPunct="1">
                        <a:spcAft>
                          <a:spcPts val="600"/>
                        </a:spcAft>
                        <a:buFont typeface="Arial" panose="020B0604020202020204" pitchFamily="34" charset="0"/>
                        <a:buChar char="•"/>
                      </a:pPr>
                      <a:r>
                        <a:rPr lang="en-US" sz="1400" b="0" kern="1200" dirty="0">
                          <a:solidFill>
                            <a:schemeClr val="tx1"/>
                          </a:solidFill>
                          <a:effectLst/>
                          <a:latin typeface="+mn-lt"/>
                          <a:ea typeface="+mn-ea"/>
                          <a:cs typeface="+mn-cs"/>
                        </a:rPr>
                        <a:t>The purpose of this module is to explore how the banking sector could contribute more to economic transformation and to providing good quality finance to households and SMES</a:t>
                      </a:r>
                    </a:p>
                  </a:txBody>
                  <a:tcPr>
                    <a:lnL w="12700" cap="flat" cmpd="sng" algn="ctr">
                      <a:solidFill>
                        <a:schemeClr val="tx1"/>
                      </a:solidFill>
                      <a:prstDash val="solid"/>
                      <a:round/>
                      <a:headEnd type="none" w="med" len="med"/>
                      <a:tailEnd type="none" w="med" len="med"/>
                    </a:lnL>
                    <a:lnR w="12700" cap="flat" cmpd="sng" algn="ctr">
                      <a:noFill/>
                      <a:prstDash val="dash"/>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solidFill>
                      <a:schemeClr val="bg1"/>
                    </a:solidFill>
                  </a:tcPr>
                </a:tc>
                <a:extLst>
                  <a:ext uri="{0D108BD9-81ED-4DB2-BD59-A6C34878D82A}">
                    <a16:rowId xmlns:a16="http://schemas.microsoft.com/office/drawing/2014/main" val="3907153289"/>
                  </a:ext>
                </a:extLst>
              </a:tr>
              <a:tr h="1233755">
                <a:tc>
                  <a:txBody>
                    <a:bodyPr/>
                    <a:lstStyle/>
                    <a:p>
                      <a:r>
                        <a:rPr lang="en-US" sz="1600" b="1" dirty="0"/>
                        <a:t>Module 5: Trade Finance and Working Capital – SME Liquidity Solutions</a:t>
                      </a:r>
                    </a:p>
                  </a:txBody>
                  <a:tcPr>
                    <a:lnL w="12700" cap="flat" cmpd="sng" algn="ctr">
                      <a:noFill/>
                      <a:prstDash val="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solidFill>
                      <a:srgbClr val="8DB3E2"/>
                    </a:solidFill>
                  </a:tcPr>
                </a:tc>
                <a:tc>
                  <a:txBody>
                    <a:bodyPr/>
                    <a:lstStyle/>
                    <a:p>
                      <a:pPr marL="285750" indent="-285750" algn="l" defTabSz="914400" rtl="0" eaLnBrk="1" latinLnBrk="0" hangingPunct="1">
                        <a:spcAft>
                          <a:spcPts val="600"/>
                        </a:spcAft>
                        <a:buFont typeface="Arial" panose="020B0604020202020204" pitchFamily="34" charset="0"/>
                        <a:buChar char="•"/>
                      </a:pPr>
                      <a:r>
                        <a:rPr lang="en-US" sz="1400" b="0" kern="1200" dirty="0">
                          <a:solidFill>
                            <a:schemeClr val="tx1"/>
                          </a:solidFill>
                          <a:effectLst/>
                          <a:latin typeface="+mn-lt"/>
                          <a:ea typeface="+mn-ea"/>
                          <a:cs typeface="+mn-cs"/>
                        </a:rPr>
                        <a:t>The purpose of this module is to explore how to improve the liquidity situation of SMES and companies, which is likely to be more severe in developing economies due to the COVID-19, and especially in Africa where commodities prices have recently reduced considerably and where 80% of exports are related to commodities</a:t>
                      </a:r>
                    </a:p>
                  </a:txBody>
                  <a:tcPr>
                    <a:lnL w="12700" cap="flat" cmpd="sng" algn="ctr">
                      <a:solidFill>
                        <a:schemeClr val="tx1"/>
                      </a:solidFill>
                      <a:prstDash val="solid"/>
                      <a:round/>
                      <a:headEnd type="none" w="med" len="med"/>
                      <a:tailEnd type="none" w="med" len="med"/>
                    </a:lnL>
                    <a:lnR w="12700" cap="flat" cmpd="sng" algn="ctr">
                      <a:noFill/>
                      <a:prstDash val="dash"/>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solidFill>
                      <a:schemeClr val="bg1"/>
                    </a:solidFill>
                  </a:tcPr>
                </a:tc>
                <a:extLst>
                  <a:ext uri="{0D108BD9-81ED-4DB2-BD59-A6C34878D82A}">
                    <a16:rowId xmlns:a16="http://schemas.microsoft.com/office/drawing/2014/main" val="3821105306"/>
                  </a:ext>
                </a:extLst>
              </a:tr>
              <a:tr h="779214">
                <a:tc>
                  <a:txBody>
                    <a:bodyPr/>
                    <a:lstStyle/>
                    <a:p>
                      <a:r>
                        <a:rPr lang="en-US" sz="1600" b="1" dirty="0"/>
                        <a:t>Module 6: Development Finance</a:t>
                      </a:r>
                    </a:p>
                  </a:txBody>
                  <a:tcPr>
                    <a:lnL w="12700" cap="flat" cmpd="sng" algn="ctr">
                      <a:noFill/>
                      <a:prstDash val="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solidFill>
                      <a:srgbClr val="8DB3E2"/>
                    </a:solidFill>
                  </a:tcPr>
                </a:tc>
                <a:tc>
                  <a:txBody>
                    <a:bodyPr/>
                    <a:lstStyle/>
                    <a:p>
                      <a:pPr marL="285750" indent="-285750" algn="l" defTabSz="914400" rtl="0" eaLnBrk="1" latinLnBrk="0" hangingPunct="1">
                        <a:spcAft>
                          <a:spcPts val="600"/>
                        </a:spcAft>
                        <a:buFont typeface="Arial" panose="020B0604020202020204" pitchFamily="34" charset="0"/>
                        <a:buChar char="•"/>
                      </a:pPr>
                      <a:r>
                        <a:rPr lang="en-US" sz="1400" b="0" kern="1200" dirty="0">
                          <a:solidFill>
                            <a:schemeClr val="tx1"/>
                          </a:solidFill>
                          <a:effectLst/>
                          <a:latin typeface="+mn-lt"/>
                          <a:ea typeface="+mn-ea"/>
                          <a:cs typeface="+mn-cs"/>
                        </a:rPr>
                        <a:t>The purpose of this module is to assess if and how DFIs achieve their stated objective, which in many cases is related to serving as the main source of long-term credit for infrastructure, housing and agriculture</a:t>
                      </a:r>
                    </a:p>
                  </a:txBody>
                  <a:tcPr>
                    <a:lnL w="12700" cap="flat" cmpd="sng" algn="ctr">
                      <a:solidFill>
                        <a:schemeClr val="tx1"/>
                      </a:solidFill>
                      <a:prstDash val="solid"/>
                      <a:round/>
                      <a:headEnd type="none" w="med" len="med"/>
                      <a:tailEnd type="none" w="med" len="med"/>
                    </a:lnL>
                    <a:lnR w="12700" cap="flat" cmpd="sng" algn="ctr">
                      <a:noFill/>
                      <a:prstDash val="dash"/>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36681256"/>
                  </a:ext>
                </a:extLst>
              </a:tr>
            </a:tbl>
          </a:graphicData>
        </a:graphic>
      </p:graphicFrame>
      <p:sp>
        <p:nvSpPr>
          <p:cNvPr id="2" name="Rectangle 1">
            <a:extLst>
              <a:ext uri="{FF2B5EF4-FFF2-40B4-BE49-F238E27FC236}">
                <a16:creationId xmlns:a16="http://schemas.microsoft.com/office/drawing/2014/main" id="{A8D8D82D-C240-4FC4-A90F-4583080249FC}"/>
              </a:ext>
            </a:extLst>
          </p:cNvPr>
          <p:cNvSpPr/>
          <p:nvPr/>
        </p:nvSpPr>
        <p:spPr>
          <a:xfrm>
            <a:off x="384354" y="834881"/>
            <a:ext cx="8507660" cy="63686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1"/>
                </a:solidFill>
              </a:rPr>
              <a:t>Objective is to provide EU Delegation with a menu of assessment options, to be adapted to the specific country context and policy engagement of the EU Delegations, supporting policy actions which lead to inclusive and sustainable outcomes; the scope is characterized under 6 modules: </a:t>
            </a:r>
          </a:p>
        </p:txBody>
      </p:sp>
    </p:spTree>
    <p:extLst>
      <p:ext uri="{BB962C8B-B14F-4D97-AF65-F5344CB8AC3E}">
        <p14:creationId xmlns:p14="http://schemas.microsoft.com/office/powerpoint/2010/main" val="39006457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11865BC-FCDF-4641-BB2D-A3B60AC405B3}"/>
              </a:ext>
            </a:extLst>
          </p:cNvPr>
          <p:cNvSpPr txBox="1"/>
          <p:nvPr/>
        </p:nvSpPr>
        <p:spPr>
          <a:xfrm>
            <a:off x="447216" y="357283"/>
            <a:ext cx="7935249" cy="523220"/>
          </a:xfrm>
          <a:prstGeom prst="rect">
            <a:avLst/>
          </a:prstGeom>
          <a:noFill/>
        </p:spPr>
        <p:txBody>
          <a:bodyPr wrap="none" rtlCol="0">
            <a:spAutoFit/>
          </a:bodyPr>
          <a:lstStyle/>
          <a:p>
            <a:r>
              <a:rPr lang="en-US" sz="2800" b="1" dirty="0"/>
              <a:t>SB4A African Financial Access and Financial Markets</a:t>
            </a:r>
          </a:p>
        </p:txBody>
      </p:sp>
      <p:graphicFrame>
        <p:nvGraphicFramePr>
          <p:cNvPr id="7" name="Table 6">
            <a:extLst>
              <a:ext uri="{FF2B5EF4-FFF2-40B4-BE49-F238E27FC236}">
                <a16:creationId xmlns:a16="http://schemas.microsoft.com/office/drawing/2014/main" id="{0C04E115-5F21-4718-8FEF-6932B48109DA}"/>
              </a:ext>
            </a:extLst>
          </p:cNvPr>
          <p:cNvGraphicFramePr>
            <a:graphicFrameLocks noGrp="1"/>
          </p:cNvGraphicFramePr>
          <p:nvPr/>
        </p:nvGraphicFramePr>
        <p:xfrm>
          <a:off x="384353" y="1558834"/>
          <a:ext cx="8507660" cy="5084164"/>
        </p:xfrm>
        <a:graphic>
          <a:graphicData uri="http://schemas.openxmlformats.org/drawingml/2006/table">
            <a:tbl>
              <a:tblPr firstRow="1" bandRow="1">
                <a:tableStyleId>{5C22544A-7EE6-4342-B048-85BDC9FD1C3A}</a:tableStyleId>
              </a:tblPr>
              <a:tblGrid>
                <a:gridCol w="2023080">
                  <a:extLst>
                    <a:ext uri="{9D8B030D-6E8A-4147-A177-3AD203B41FA5}">
                      <a16:colId xmlns:a16="http://schemas.microsoft.com/office/drawing/2014/main" val="3796634114"/>
                    </a:ext>
                  </a:extLst>
                </a:gridCol>
                <a:gridCol w="6484580">
                  <a:extLst>
                    <a:ext uri="{9D8B030D-6E8A-4147-A177-3AD203B41FA5}">
                      <a16:colId xmlns:a16="http://schemas.microsoft.com/office/drawing/2014/main" val="645913599"/>
                    </a:ext>
                  </a:extLst>
                </a:gridCol>
              </a:tblGrid>
              <a:tr h="779214">
                <a:tc>
                  <a:txBody>
                    <a:bodyPr/>
                    <a:lstStyle/>
                    <a:p>
                      <a:r>
                        <a:rPr lang="en-US" sz="1600" b="1" dirty="0">
                          <a:solidFill>
                            <a:schemeClr val="tx1"/>
                          </a:solidFill>
                        </a:rPr>
                        <a:t>Module 1: Review of Financial Markets</a:t>
                      </a:r>
                    </a:p>
                  </a:txBody>
                  <a:tcPr>
                    <a:lnL w="12700" cap="flat" cmpd="sng" algn="ctr">
                      <a:noFill/>
                      <a:prstDash val="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solidFill>
                      <a:srgbClr val="8DB3E2"/>
                    </a:solidFill>
                  </a:tcPr>
                </a:tc>
                <a:tc>
                  <a:txBody>
                    <a:bodyPr/>
                    <a:lstStyle/>
                    <a:p>
                      <a:pPr marL="285750" indent="-285750">
                        <a:spcAft>
                          <a:spcPts val="600"/>
                        </a:spcAft>
                        <a:buFont typeface="Arial" panose="020B0604020202020204" pitchFamily="34" charset="0"/>
                        <a:buChar char="•"/>
                      </a:pPr>
                      <a:r>
                        <a:rPr lang="en-US" sz="1400" b="0" kern="1200" dirty="0">
                          <a:solidFill>
                            <a:schemeClr val="tx1"/>
                          </a:solidFill>
                          <a:effectLst/>
                          <a:latin typeface="+mn-lt"/>
                          <a:ea typeface="+mn-ea"/>
                          <a:cs typeface="+mn-cs"/>
                        </a:rPr>
                        <a:t>The purpose of this module is to set the stage and establish the basis, with financial sector data, using recognized sources, but also collating what researchers have done already</a:t>
                      </a:r>
                      <a:endParaRPr lang="en-US" sz="1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noFill/>
                      <a:prstDash val="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solidFill>
                      <a:schemeClr val="bg1"/>
                    </a:solidFill>
                  </a:tcPr>
                </a:tc>
                <a:extLst>
                  <a:ext uri="{0D108BD9-81ED-4DB2-BD59-A6C34878D82A}">
                    <a16:rowId xmlns:a16="http://schemas.microsoft.com/office/drawing/2014/main" val="3886075773"/>
                  </a:ext>
                </a:extLst>
              </a:tr>
              <a:tr h="779214">
                <a:tc>
                  <a:txBody>
                    <a:bodyPr/>
                    <a:lstStyle/>
                    <a:p>
                      <a:r>
                        <a:rPr lang="en-US" sz="1600" b="1" dirty="0"/>
                        <a:t>Module 2: Access to Finance &amp; Financial Infrastructure</a:t>
                      </a:r>
                    </a:p>
                  </a:txBody>
                  <a:tcPr>
                    <a:lnL w="12700" cap="flat" cmpd="sng" algn="ctr">
                      <a:noFill/>
                      <a:prstDash val="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solidFill>
                      <a:srgbClr val="8DB3E2"/>
                    </a:solidFill>
                  </a:tcPr>
                </a:tc>
                <a:tc>
                  <a:txBody>
                    <a:bodyPr/>
                    <a:lstStyle/>
                    <a:p>
                      <a:pPr marL="285750" indent="-285750" algn="l" defTabSz="914400" rtl="0" eaLnBrk="1" latinLnBrk="0" hangingPunct="1">
                        <a:spcAft>
                          <a:spcPts val="600"/>
                        </a:spcAft>
                        <a:buFont typeface="Arial" panose="020B0604020202020204" pitchFamily="34" charset="0"/>
                        <a:buChar char="•"/>
                      </a:pPr>
                      <a:r>
                        <a:rPr lang="en-US" sz="1400" b="0" kern="1200" dirty="0">
                          <a:solidFill>
                            <a:schemeClr val="tx1"/>
                          </a:solidFill>
                          <a:effectLst/>
                          <a:latin typeface="+mn-lt"/>
                          <a:ea typeface="+mn-ea"/>
                          <a:cs typeface="+mn-cs"/>
                        </a:rPr>
                        <a:t>This module will explore the leverage that can be gained through enhanced investment in financial infrastructure, and to provide innovative/flexible solutions to address collateral or other barriers to access to finance</a:t>
                      </a:r>
                    </a:p>
                  </a:txBody>
                  <a:tcPr>
                    <a:lnL w="12700" cap="flat" cmpd="sng" algn="ctr">
                      <a:solidFill>
                        <a:schemeClr val="tx1"/>
                      </a:solidFill>
                      <a:prstDash val="solid"/>
                      <a:round/>
                      <a:headEnd type="none" w="med" len="med"/>
                      <a:tailEnd type="none" w="med" len="med"/>
                    </a:lnL>
                    <a:lnR w="12700" cap="flat" cmpd="sng" algn="ctr">
                      <a:noFill/>
                      <a:prstDash val="dash"/>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solidFill>
                      <a:schemeClr val="bg1"/>
                    </a:solidFill>
                  </a:tcPr>
                </a:tc>
                <a:extLst>
                  <a:ext uri="{0D108BD9-81ED-4DB2-BD59-A6C34878D82A}">
                    <a16:rowId xmlns:a16="http://schemas.microsoft.com/office/drawing/2014/main" val="2024827316"/>
                  </a:ext>
                </a:extLst>
              </a:tr>
              <a:tr h="689807">
                <a:tc>
                  <a:txBody>
                    <a:bodyPr/>
                    <a:lstStyle/>
                    <a:p>
                      <a:r>
                        <a:rPr lang="en-US" sz="1600" b="1" dirty="0"/>
                        <a:t>Module 3: Financial Inclusion</a:t>
                      </a:r>
                    </a:p>
                  </a:txBody>
                  <a:tcPr>
                    <a:lnL w="12700" cap="flat" cmpd="sng" algn="ctr">
                      <a:noFill/>
                      <a:prstDash val="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solidFill>
                      <a:srgbClr val="8DB3E2"/>
                    </a:solidFill>
                  </a:tcPr>
                </a:tc>
                <a:tc>
                  <a:txBody>
                    <a:bodyPr/>
                    <a:lstStyle/>
                    <a:p>
                      <a:pPr marL="285750" indent="-285750" algn="l" defTabSz="914400" rtl="0" eaLnBrk="1" latinLnBrk="0" hangingPunct="1">
                        <a:spcAft>
                          <a:spcPts val="600"/>
                        </a:spcAft>
                        <a:buFont typeface="Arial" panose="020B0604020202020204" pitchFamily="34" charset="0"/>
                        <a:buChar char="•"/>
                      </a:pPr>
                      <a:r>
                        <a:rPr lang="en-US" sz="1400" b="0" kern="1200" dirty="0">
                          <a:solidFill>
                            <a:schemeClr val="tx1"/>
                          </a:solidFill>
                          <a:effectLst/>
                          <a:latin typeface="+mn-lt"/>
                          <a:ea typeface="+mn-ea"/>
                          <a:cs typeface="+mn-cs"/>
                        </a:rPr>
                        <a:t>The purpose of this module is to identify solutions that can improve financial services to household and identify the main operational challenges for households.</a:t>
                      </a:r>
                    </a:p>
                  </a:txBody>
                  <a:tcPr>
                    <a:lnL w="12700" cap="flat" cmpd="sng" algn="ctr">
                      <a:solidFill>
                        <a:schemeClr val="tx1"/>
                      </a:solidFill>
                      <a:prstDash val="solid"/>
                      <a:round/>
                      <a:headEnd type="none" w="med" len="med"/>
                      <a:tailEnd type="none" w="med" len="med"/>
                    </a:lnL>
                    <a:lnR w="12700" cap="flat" cmpd="sng" algn="ctr">
                      <a:noFill/>
                      <a:prstDash val="dash"/>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solidFill>
                      <a:schemeClr val="bg1"/>
                    </a:solidFill>
                  </a:tcPr>
                </a:tc>
                <a:extLst>
                  <a:ext uri="{0D108BD9-81ED-4DB2-BD59-A6C34878D82A}">
                    <a16:rowId xmlns:a16="http://schemas.microsoft.com/office/drawing/2014/main" val="1620850149"/>
                  </a:ext>
                </a:extLst>
              </a:tr>
              <a:tr h="779214">
                <a:tc>
                  <a:txBody>
                    <a:bodyPr/>
                    <a:lstStyle/>
                    <a:p>
                      <a:r>
                        <a:rPr lang="en-US" sz="1600" b="1" dirty="0"/>
                        <a:t>Module 4: Banking Sector Analysis</a:t>
                      </a:r>
                    </a:p>
                  </a:txBody>
                  <a:tcPr>
                    <a:lnL w="12700" cap="flat" cmpd="sng" algn="ctr">
                      <a:noFill/>
                      <a:prstDash val="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solidFill>
                      <a:srgbClr val="8DB3E2"/>
                    </a:solidFill>
                  </a:tcPr>
                </a:tc>
                <a:tc>
                  <a:txBody>
                    <a:bodyPr/>
                    <a:lstStyle/>
                    <a:p>
                      <a:pPr marL="285750" indent="-285750" algn="l" defTabSz="914400" rtl="0" eaLnBrk="1" latinLnBrk="0" hangingPunct="1">
                        <a:spcAft>
                          <a:spcPts val="600"/>
                        </a:spcAft>
                        <a:buFont typeface="Arial" panose="020B0604020202020204" pitchFamily="34" charset="0"/>
                        <a:buChar char="•"/>
                      </a:pPr>
                      <a:r>
                        <a:rPr lang="en-US" sz="1400" b="0" kern="1200" dirty="0">
                          <a:solidFill>
                            <a:schemeClr val="tx1"/>
                          </a:solidFill>
                          <a:effectLst/>
                          <a:latin typeface="+mn-lt"/>
                          <a:ea typeface="+mn-ea"/>
                          <a:cs typeface="+mn-cs"/>
                        </a:rPr>
                        <a:t>The purpose of this module is to explore how the banking sector could contribute more to economic transformation and to providing good quality finance to households and SMES</a:t>
                      </a:r>
                    </a:p>
                  </a:txBody>
                  <a:tcPr>
                    <a:lnL w="12700" cap="flat" cmpd="sng" algn="ctr">
                      <a:solidFill>
                        <a:schemeClr val="tx1"/>
                      </a:solidFill>
                      <a:prstDash val="solid"/>
                      <a:round/>
                      <a:headEnd type="none" w="med" len="med"/>
                      <a:tailEnd type="none" w="med" len="med"/>
                    </a:lnL>
                    <a:lnR w="12700" cap="flat" cmpd="sng" algn="ctr">
                      <a:noFill/>
                      <a:prstDash val="dash"/>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solidFill>
                      <a:schemeClr val="bg1"/>
                    </a:solidFill>
                  </a:tcPr>
                </a:tc>
                <a:extLst>
                  <a:ext uri="{0D108BD9-81ED-4DB2-BD59-A6C34878D82A}">
                    <a16:rowId xmlns:a16="http://schemas.microsoft.com/office/drawing/2014/main" val="3907153289"/>
                  </a:ext>
                </a:extLst>
              </a:tr>
              <a:tr h="1233755">
                <a:tc>
                  <a:txBody>
                    <a:bodyPr/>
                    <a:lstStyle/>
                    <a:p>
                      <a:r>
                        <a:rPr lang="en-US" sz="1600" b="1" dirty="0"/>
                        <a:t>Module 5: Trade Finance and Working Capital – SME Liquidity Solutions</a:t>
                      </a:r>
                    </a:p>
                  </a:txBody>
                  <a:tcPr>
                    <a:lnL w="12700" cap="flat" cmpd="sng" algn="ctr">
                      <a:noFill/>
                      <a:prstDash val="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solidFill>
                      <a:srgbClr val="8DB3E2"/>
                    </a:solidFill>
                  </a:tcPr>
                </a:tc>
                <a:tc>
                  <a:txBody>
                    <a:bodyPr/>
                    <a:lstStyle/>
                    <a:p>
                      <a:pPr marL="285750" indent="-285750" algn="l" defTabSz="914400" rtl="0" eaLnBrk="1" latinLnBrk="0" hangingPunct="1">
                        <a:spcAft>
                          <a:spcPts val="600"/>
                        </a:spcAft>
                        <a:buFont typeface="Arial" panose="020B0604020202020204" pitchFamily="34" charset="0"/>
                        <a:buChar char="•"/>
                      </a:pPr>
                      <a:r>
                        <a:rPr lang="en-US" sz="1400" b="0" kern="1200" dirty="0">
                          <a:solidFill>
                            <a:schemeClr val="tx1"/>
                          </a:solidFill>
                          <a:effectLst/>
                          <a:latin typeface="+mn-lt"/>
                          <a:ea typeface="+mn-ea"/>
                          <a:cs typeface="+mn-cs"/>
                        </a:rPr>
                        <a:t>The purpose of this module is to explore how to improve the liquidity situation of SMES and companies, which is likely to be more severe in developing economies due to the COVID-19, and especially in Africa where commodities prices have recently reduced considerably and where 80% of exports are related to commodities</a:t>
                      </a:r>
                    </a:p>
                  </a:txBody>
                  <a:tcPr>
                    <a:lnL w="12700" cap="flat" cmpd="sng" algn="ctr">
                      <a:solidFill>
                        <a:schemeClr val="tx1"/>
                      </a:solidFill>
                      <a:prstDash val="solid"/>
                      <a:round/>
                      <a:headEnd type="none" w="med" len="med"/>
                      <a:tailEnd type="none" w="med" len="med"/>
                    </a:lnL>
                    <a:lnR w="12700" cap="flat" cmpd="sng" algn="ctr">
                      <a:noFill/>
                      <a:prstDash val="dash"/>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solidFill>
                      <a:schemeClr val="bg1"/>
                    </a:solidFill>
                  </a:tcPr>
                </a:tc>
                <a:extLst>
                  <a:ext uri="{0D108BD9-81ED-4DB2-BD59-A6C34878D82A}">
                    <a16:rowId xmlns:a16="http://schemas.microsoft.com/office/drawing/2014/main" val="3821105306"/>
                  </a:ext>
                </a:extLst>
              </a:tr>
              <a:tr h="779214">
                <a:tc>
                  <a:txBody>
                    <a:bodyPr/>
                    <a:lstStyle/>
                    <a:p>
                      <a:r>
                        <a:rPr lang="en-US" sz="1600" b="1" dirty="0"/>
                        <a:t>Module 6: Development Finance</a:t>
                      </a:r>
                    </a:p>
                  </a:txBody>
                  <a:tcPr>
                    <a:lnL w="12700" cap="flat" cmpd="sng" algn="ctr">
                      <a:noFill/>
                      <a:prstDash val="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solidFill>
                      <a:srgbClr val="8DB3E2"/>
                    </a:solidFill>
                  </a:tcPr>
                </a:tc>
                <a:tc>
                  <a:txBody>
                    <a:bodyPr/>
                    <a:lstStyle/>
                    <a:p>
                      <a:pPr marL="285750" indent="-285750" algn="l" defTabSz="914400" rtl="0" eaLnBrk="1" latinLnBrk="0" hangingPunct="1">
                        <a:spcAft>
                          <a:spcPts val="600"/>
                        </a:spcAft>
                        <a:buFont typeface="Arial" panose="020B0604020202020204" pitchFamily="34" charset="0"/>
                        <a:buChar char="•"/>
                      </a:pPr>
                      <a:r>
                        <a:rPr lang="en-US" sz="1400" b="0" kern="1200" dirty="0">
                          <a:solidFill>
                            <a:schemeClr val="tx1"/>
                          </a:solidFill>
                          <a:effectLst/>
                          <a:latin typeface="+mn-lt"/>
                          <a:ea typeface="+mn-ea"/>
                          <a:cs typeface="+mn-cs"/>
                        </a:rPr>
                        <a:t>The purpose of this module is to assess if and how DFIs achieve their stated objective, which in many cases is related to serving as the main source of long-term credit for infrastructure, housing and agriculture</a:t>
                      </a:r>
                    </a:p>
                  </a:txBody>
                  <a:tcPr>
                    <a:lnL w="12700" cap="flat" cmpd="sng" algn="ctr">
                      <a:solidFill>
                        <a:schemeClr val="tx1"/>
                      </a:solidFill>
                      <a:prstDash val="solid"/>
                      <a:round/>
                      <a:headEnd type="none" w="med" len="med"/>
                      <a:tailEnd type="none" w="med" len="med"/>
                    </a:lnL>
                    <a:lnR w="12700" cap="flat" cmpd="sng" algn="ctr">
                      <a:noFill/>
                      <a:prstDash val="dash"/>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36681256"/>
                  </a:ext>
                </a:extLst>
              </a:tr>
            </a:tbl>
          </a:graphicData>
        </a:graphic>
      </p:graphicFrame>
      <p:sp>
        <p:nvSpPr>
          <p:cNvPr id="2" name="Rectangle 1">
            <a:extLst>
              <a:ext uri="{FF2B5EF4-FFF2-40B4-BE49-F238E27FC236}">
                <a16:creationId xmlns:a16="http://schemas.microsoft.com/office/drawing/2014/main" id="{A8D8D82D-C240-4FC4-A90F-4583080249FC}"/>
              </a:ext>
            </a:extLst>
          </p:cNvPr>
          <p:cNvSpPr/>
          <p:nvPr/>
        </p:nvSpPr>
        <p:spPr>
          <a:xfrm>
            <a:off x="384354" y="834881"/>
            <a:ext cx="8507660" cy="63686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1"/>
                </a:solidFill>
              </a:rPr>
              <a:t>Objective is to provide EU Delegation with a menu of assessment options, to be adapted to the specific country context and policy engagement of the EU Delegations, supporting policy actions which lead to inclusive and sustainable outcomes; the scope is characterized under 6 modules: </a:t>
            </a:r>
          </a:p>
        </p:txBody>
      </p:sp>
    </p:spTree>
    <p:extLst>
      <p:ext uri="{BB962C8B-B14F-4D97-AF65-F5344CB8AC3E}">
        <p14:creationId xmlns:p14="http://schemas.microsoft.com/office/powerpoint/2010/main" val="1039704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11865BC-FCDF-4641-BB2D-A3B60AC405B3}"/>
              </a:ext>
            </a:extLst>
          </p:cNvPr>
          <p:cNvSpPr txBox="1"/>
          <p:nvPr/>
        </p:nvSpPr>
        <p:spPr>
          <a:xfrm>
            <a:off x="447216" y="165694"/>
            <a:ext cx="2887009" cy="523220"/>
          </a:xfrm>
          <a:prstGeom prst="rect">
            <a:avLst/>
          </a:prstGeom>
          <a:noFill/>
        </p:spPr>
        <p:txBody>
          <a:bodyPr wrap="none" rtlCol="0">
            <a:spAutoFit/>
          </a:bodyPr>
          <a:lstStyle/>
          <a:p>
            <a:r>
              <a:rPr lang="en-US" sz="2800" b="1" dirty="0"/>
              <a:t>Ongoing Activities</a:t>
            </a:r>
          </a:p>
        </p:txBody>
      </p:sp>
      <p:graphicFrame>
        <p:nvGraphicFramePr>
          <p:cNvPr id="7" name="Table 6">
            <a:extLst>
              <a:ext uri="{FF2B5EF4-FFF2-40B4-BE49-F238E27FC236}">
                <a16:creationId xmlns:a16="http://schemas.microsoft.com/office/drawing/2014/main" id="{0C04E115-5F21-4718-8FEF-6932B48109DA}"/>
              </a:ext>
            </a:extLst>
          </p:cNvPr>
          <p:cNvGraphicFramePr>
            <a:graphicFrameLocks noGrp="1"/>
          </p:cNvGraphicFramePr>
          <p:nvPr>
            <p:extLst>
              <p:ext uri="{D42A27DB-BD31-4B8C-83A1-F6EECF244321}">
                <p14:modId xmlns:p14="http://schemas.microsoft.com/office/powerpoint/2010/main" val="1404165487"/>
              </p:ext>
            </p:extLst>
          </p:nvPr>
        </p:nvGraphicFramePr>
        <p:xfrm>
          <a:off x="278393" y="688914"/>
          <a:ext cx="8587213" cy="5724363"/>
        </p:xfrm>
        <a:graphic>
          <a:graphicData uri="http://schemas.openxmlformats.org/drawingml/2006/table">
            <a:tbl>
              <a:tblPr firstRow="1" bandRow="1">
                <a:tableStyleId>{5C22544A-7EE6-4342-B048-85BDC9FD1C3A}</a:tableStyleId>
              </a:tblPr>
              <a:tblGrid>
                <a:gridCol w="1211834">
                  <a:extLst>
                    <a:ext uri="{9D8B030D-6E8A-4147-A177-3AD203B41FA5}">
                      <a16:colId xmlns:a16="http://schemas.microsoft.com/office/drawing/2014/main" val="3796634114"/>
                    </a:ext>
                  </a:extLst>
                </a:gridCol>
                <a:gridCol w="7375379">
                  <a:extLst>
                    <a:ext uri="{9D8B030D-6E8A-4147-A177-3AD203B41FA5}">
                      <a16:colId xmlns:a16="http://schemas.microsoft.com/office/drawing/2014/main" val="645913599"/>
                    </a:ext>
                  </a:extLst>
                </a:gridCol>
              </a:tblGrid>
              <a:tr h="1196836">
                <a:tc>
                  <a:txBody>
                    <a:bodyPr/>
                    <a:lstStyle/>
                    <a:p>
                      <a:r>
                        <a:rPr lang="en-US" sz="1400" b="1" dirty="0">
                          <a:solidFill>
                            <a:schemeClr val="tx1"/>
                          </a:solidFill>
                        </a:rPr>
                        <a:t>Gabon</a:t>
                      </a:r>
                    </a:p>
                  </a:txBody>
                  <a:tcPr>
                    <a:lnL w="12700" cap="flat" cmpd="sng" algn="ctr">
                      <a:noFill/>
                      <a:prstDash val="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solidFill>
                      <a:srgbClr val="8DB3E2"/>
                    </a:solidFill>
                  </a:tcPr>
                </a:tc>
                <a:tc>
                  <a:txBody>
                    <a:bodyPr/>
                    <a:lstStyle/>
                    <a:p>
                      <a:pPr marL="171450" indent="-171450" algn="l" defTabSz="914400" rtl="0" eaLnBrk="1" latinLnBrk="0" hangingPunct="1">
                        <a:spcAft>
                          <a:spcPts val="400"/>
                        </a:spcAft>
                        <a:buFont typeface="Arial" panose="020B0604020202020204" pitchFamily="34" charset="0"/>
                        <a:buChar char="•"/>
                      </a:pPr>
                      <a:r>
                        <a:rPr lang="en-US" sz="1400" b="0" kern="1200" dirty="0">
                          <a:solidFill>
                            <a:schemeClr val="dk1"/>
                          </a:solidFill>
                          <a:latin typeface="+mn-lt"/>
                          <a:ea typeface="+mn-ea"/>
                          <a:cs typeface="+mn-cs"/>
                        </a:rPr>
                        <a:t>Rapid business pulse survey intended to collect high frequency data from enterprises to understand the impact of COVID-19 on firms, with particular focus on SMEs</a:t>
                      </a:r>
                    </a:p>
                    <a:p>
                      <a:pPr marL="171450" indent="-171450" algn="l" defTabSz="914400" rtl="0" eaLnBrk="1" latinLnBrk="0" hangingPunct="1">
                        <a:spcAft>
                          <a:spcPts val="400"/>
                        </a:spcAft>
                        <a:buFont typeface="Arial" panose="020B0604020202020204" pitchFamily="34" charset="0"/>
                        <a:buChar char="•"/>
                      </a:pPr>
                      <a:r>
                        <a:rPr lang="en-US" sz="1400" b="0" kern="1200" dirty="0">
                          <a:solidFill>
                            <a:schemeClr val="dk1"/>
                          </a:solidFill>
                          <a:latin typeface="+mn-lt"/>
                          <a:ea typeface="+mn-ea"/>
                          <a:cs typeface="+mn-cs"/>
                        </a:rPr>
                        <a:t>Sectoral deep dives in eco-tourism and agribusiness sectors, to assess market drivers (technology, competition, supply/ demand, regulatory framework), constraints to private investment, and specific policy recommendations.</a:t>
                      </a:r>
                    </a:p>
                  </a:txBody>
                  <a:tcPr>
                    <a:lnL w="12700" cap="flat" cmpd="sng" algn="ctr">
                      <a:solidFill>
                        <a:schemeClr val="tx1"/>
                      </a:solidFill>
                      <a:prstDash val="solid"/>
                      <a:round/>
                      <a:headEnd type="none" w="med" len="med"/>
                      <a:tailEnd type="none" w="med" len="med"/>
                    </a:lnL>
                    <a:lnR w="12700" cap="flat" cmpd="sng" algn="ctr">
                      <a:noFill/>
                      <a:prstDash val="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solidFill>
                      <a:schemeClr val="bg1"/>
                    </a:solidFill>
                  </a:tcPr>
                </a:tc>
                <a:extLst>
                  <a:ext uri="{0D108BD9-81ED-4DB2-BD59-A6C34878D82A}">
                    <a16:rowId xmlns:a16="http://schemas.microsoft.com/office/drawing/2014/main" val="3886075773"/>
                  </a:ext>
                </a:extLst>
              </a:tr>
              <a:tr h="1433384">
                <a:tc>
                  <a:txBody>
                    <a:bodyPr/>
                    <a:lstStyle/>
                    <a:p>
                      <a:pPr marL="0" indent="0">
                        <a:buFont typeface="Arial" panose="020B0604020202020204" pitchFamily="34" charset="0"/>
                        <a:buNone/>
                      </a:pPr>
                      <a:r>
                        <a:rPr lang="en-US" sz="1400" b="1" kern="1200" dirty="0">
                          <a:solidFill>
                            <a:schemeClr val="dk1"/>
                          </a:solidFill>
                          <a:latin typeface="+mn-lt"/>
                          <a:ea typeface="+mn-ea"/>
                          <a:cs typeface="+mn-cs"/>
                        </a:rPr>
                        <a:t>Eswatini</a:t>
                      </a:r>
                      <a:endParaRPr lang="en-US" sz="1600" b="1" kern="1200" dirty="0">
                        <a:solidFill>
                          <a:schemeClr val="dk1"/>
                        </a:solidFill>
                        <a:latin typeface="+mn-lt"/>
                        <a:ea typeface="+mn-ea"/>
                        <a:cs typeface="+mn-cs"/>
                      </a:endParaRPr>
                    </a:p>
                  </a:txBody>
                  <a:tcPr>
                    <a:lnL w="12700" cap="flat" cmpd="sng" algn="ctr">
                      <a:noFill/>
                      <a:prstDash val="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solidFill>
                      <a:srgbClr val="8DB3E2"/>
                    </a:solidFill>
                  </a:tcPr>
                </a:tc>
                <a:tc>
                  <a:txBody>
                    <a:bodyPr/>
                    <a:lstStyle/>
                    <a:p>
                      <a:pPr marL="171450" indent="-171450">
                        <a:spcAft>
                          <a:spcPts val="400"/>
                        </a:spcAft>
                        <a:buFont typeface="Arial" panose="020B0604020202020204" pitchFamily="34" charset="0"/>
                        <a:buChar char="•"/>
                      </a:pPr>
                      <a:r>
                        <a:rPr lang="en-US" sz="1400" b="0" dirty="0"/>
                        <a:t>Assessment of the country’s financial markets, highlighting issues and challenges (Module 1)</a:t>
                      </a:r>
                    </a:p>
                    <a:p>
                      <a:pPr marL="171450" indent="-171450">
                        <a:spcAft>
                          <a:spcPts val="400"/>
                        </a:spcAft>
                        <a:buFont typeface="Arial" panose="020B0604020202020204" pitchFamily="34" charset="0"/>
                        <a:buChar char="•"/>
                      </a:pPr>
                      <a:r>
                        <a:rPr lang="en-US" sz="1400" b="0" dirty="0"/>
                        <a:t>Exploration of the gains from investing in financial infrastructure, including new solutions to address collateral or other barriers to access to finance by SMEs (Module 2)</a:t>
                      </a:r>
                    </a:p>
                    <a:p>
                      <a:pPr marL="171450" indent="-171450">
                        <a:spcAft>
                          <a:spcPts val="400"/>
                        </a:spcAft>
                        <a:buFont typeface="Arial" panose="020B0604020202020204" pitchFamily="34" charset="0"/>
                        <a:buChar char="•"/>
                      </a:pPr>
                      <a:r>
                        <a:rPr lang="en-US" sz="1400" b="0" dirty="0"/>
                        <a:t>Analysis of the structure of the banking systems, including reasons behind the lower than expected levels of bank lending to private sector (Module 4)</a:t>
                      </a:r>
                    </a:p>
                    <a:p>
                      <a:pPr marL="171450" indent="-171450">
                        <a:buFont typeface="Arial" panose="020B0604020202020204" pitchFamily="34" charset="0"/>
                        <a:buChar char="•"/>
                      </a:pPr>
                      <a:r>
                        <a:rPr lang="en-US" sz="1400" b="0" dirty="0"/>
                        <a:t>Assessment of key value chains in Eswatini to identify opportunities for strengthening of SME liquidity solutions (Module 5)</a:t>
                      </a:r>
                    </a:p>
                  </a:txBody>
                  <a:tcPr>
                    <a:lnL w="12700" cap="flat" cmpd="sng" algn="ctr">
                      <a:solidFill>
                        <a:schemeClr val="tx1"/>
                      </a:solidFill>
                      <a:prstDash val="solid"/>
                      <a:round/>
                      <a:headEnd type="none" w="med" len="med"/>
                      <a:tailEnd type="none" w="med" len="med"/>
                    </a:lnL>
                    <a:lnR w="12700" cap="flat" cmpd="sng" algn="ctr">
                      <a:noFill/>
                      <a:prstDash val="dash"/>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solidFill>
                      <a:schemeClr val="bg1"/>
                    </a:solidFill>
                  </a:tcPr>
                </a:tc>
                <a:extLst>
                  <a:ext uri="{0D108BD9-81ED-4DB2-BD59-A6C34878D82A}">
                    <a16:rowId xmlns:a16="http://schemas.microsoft.com/office/drawing/2014/main" val="2024827316"/>
                  </a:ext>
                </a:extLst>
              </a:tr>
              <a:tr h="1420774">
                <a:tc>
                  <a:txBody>
                    <a:bodyPr/>
                    <a:lstStyle/>
                    <a:p>
                      <a:pPr marL="0" indent="0">
                        <a:buFont typeface="Arial" panose="020B0604020202020204" pitchFamily="34" charset="0"/>
                        <a:buNone/>
                      </a:pPr>
                      <a:r>
                        <a:rPr lang="en-US" sz="1400" b="1" kern="1200" dirty="0">
                          <a:solidFill>
                            <a:schemeClr val="dk1"/>
                          </a:solidFill>
                          <a:latin typeface="+mn-lt"/>
                          <a:ea typeface="+mn-ea"/>
                          <a:cs typeface="+mn-cs"/>
                        </a:rPr>
                        <a:t>Botswana</a:t>
                      </a:r>
                      <a:endParaRPr lang="en-US" sz="1600" b="1" kern="1200" dirty="0">
                        <a:solidFill>
                          <a:schemeClr val="dk1"/>
                        </a:solidFill>
                        <a:latin typeface="+mn-lt"/>
                        <a:ea typeface="+mn-ea"/>
                        <a:cs typeface="+mn-cs"/>
                      </a:endParaRPr>
                    </a:p>
                  </a:txBody>
                  <a:tcPr>
                    <a:lnL w="12700" cap="flat" cmpd="sng" algn="ctr">
                      <a:noFill/>
                      <a:prstDash val="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solidFill>
                      <a:srgbClr val="8DB3E2"/>
                    </a:solidFill>
                  </a:tcPr>
                </a:tc>
                <a:tc>
                  <a:txBody>
                    <a:bodyPr/>
                    <a:lstStyle/>
                    <a:p>
                      <a:pPr marL="171450" indent="-171450">
                        <a:spcAft>
                          <a:spcPts val="400"/>
                        </a:spcAft>
                        <a:buFont typeface="Arial" panose="020B0604020202020204" pitchFamily="34" charset="0"/>
                        <a:buChar char="•"/>
                      </a:pPr>
                      <a:r>
                        <a:rPr lang="en-US" sz="1400" b="0" dirty="0"/>
                        <a:t>Assessment of the country’s financial markets, highlighting issues and challenges, (Module 1)</a:t>
                      </a:r>
                    </a:p>
                    <a:p>
                      <a:pPr marL="171450" indent="-171450">
                        <a:spcAft>
                          <a:spcPts val="400"/>
                        </a:spcAft>
                        <a:buFont typeface="Arial" panose="020B0604020202020204" pitchFamily="34" charset="0"/>
                        <a:buChar char="•"/>
                      </a:pPr>
                      <a:r>
                        <a:rPr lang="en-US" sz="1400" b="0" dirty="0"/>
                        <a:t>Exploration of the gains from investing in financial infrastructure, including new solutions to address collateral or other barriers to access to finance by SMEs (Module 2)</a:t>
                      </a:r>
                    </a:p>
                    <a:p>
                      <a:pPr marL="171450" indent="-171450">
                        <a:buFont typeface="Arial" panose="020B0604020202020204" pitchFamily="34" charset="0"/>
                        <a:buChar char="•"/>
                      </a:pPr>
                      <a:r>
                        <a:rPr lang="en-US" sz="1400" b="0" dirty="0"/>
                        <a:t>Review and assessment of Development Finance Institutions in Botswana using standardized World Bank survey tool (Module 6)</a:t>
                      </a:r>
                    </a:p>
                  </a:txBody>
                  <a:tcPr>
                    <a:lnL w="12700" cap="flat" cmpd="sng" algn="ctr">
                      <a:solidFill>
                        <a:schemeClr val="tx1"/>
                      </a:solidFill>
                      <a:prstDash val="solid"/>
                      <a:round/>
                      <a:headEnd type="none" w="med" len="med"/>
                      <a:tailEnd type="none" w="med" len="med"/>
                    </a:lnL>
                    <a:lnR w="12700" cap="flat" cmpd="sng" algn="ctr">
                      <a:noFill/>
                      <a:prstDash val="dash"/>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solidFill>
                      <a:schemeClr val="bg1"/>
                    </a:solidFill>
                  </a:tcPr>
                </a:tc>
                <a:extLst>
                  <a:ext uri="{0D108BD9-81ED-4DB2-BD59-A6C34878D82A}">
                    <a16:rowId xmlns:a16="http://schemas.microsoft.com/office/drawing/2014/main" val="1620850149"/>
                  </a:ext>
                </a:extLst>
              </a:tr>
              <a:tr h="1357189">
                <a:tc>
                  <a:txBody>
                    <a:bodyPr/>
                    <a:lstStyle/>
                    <a:p>
                      <a:r>
                        <a:rPr lang="en-US" sz="1400" b="1" dirty="0"/>
                        <a:t>Uganda</a:t>
                      </a:r>
                    </a:p>
                  </a:txBody>
                  <a:tcPr>
                    <a:lnL w="12700" cap="flat" cmpd="sng" algn="ctr">
                      <a:noFill/>
                      <a:prstDash val="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solidFill>
                      <a:srgbClr val="8DB3E2"/>
                    </a:solidFill>
                  </a:tcPr>
                </a:tc>
                <a:tc>
                  <a:txBody>
                    <a:bodyPr/>
                    <a:lstStyle/>
                    <a:p>
                      <a:pPr marL="171450" indent="-171450">
                        <a:spcAft>
                          <a:spcPts val="400"/>
                        </a:spcAft>
                        <a:buFont typeface="Arial" panose="020B0604020202020204" pitchFamily="34" charset="0"/>
                        <a:buChar char="•"/>
                      </a:pPr>
                      <a:r>
                        <a:rPr lang="en-US" sz="1400" b="0" kern="1200" dirty="0">
                          <a:solidFill>
                            <a:schemeClr val="dk1"/>
                          </a:solidFill>
                          <a:latin typeface="+mn-lt"/>
                          <a:ea typeface="+mn-ea"/>
                          <a:cs typeface="+mn-cs"/>
                        </a:rPr>
                        <a:t>Analysis of interest rate determination in Uganda, addressing macroeconomic financial factors that go beyond the direct control of the banking sector, as well as structural features in the banking sector</a:t>
                      </a:r>
                    </a:p>
                    <a:p>
                      <a:pPr marL="171450" indent="-171450">
                        <a:buFont typeface="Arial" panose="020B0604020202020204" pitchFamily="34" charset="0"/>
                        <a:buChar char="•"/>
                      </a:pPr>
                      <a:r>
                        <a:rPr lang="en-US" sz="1400" b="0" kern="1200" dirty="0">
                          <a:solidFill>
                            <a:schemeClr val="dk1"/>
                          </a:solidFill>
                          <a:latin typeface="+mn-lt"/>
                          <a:ea typeface="+mn-ea"/>
                          <a:cs typeface="+mn-cs"/>
                        </a:rPr>
                        <a:t>Impact assessment of the Agricultural Credit Facility, a government wholesale scheme for agricultural credit, to assess its efficiency and eventual suitability for scale up</a:t>
                      </a:r>
                    </a:p>
                  </a:txBody>
                  <a:tcPr>
                    <a:lnL w="12700" cap="flat" cmpd="sng" algn="ctr">
                      <a:solidFill>
                        <a:schemeClr val="tx1"/>
                      </a:solidFill>
                      <a:prstDash val="solid"/>
                      <a:round/>
                      <a:headEnd type="none" w="med" len="med"/>
                      <a:tailEnd type="none" w="med" len="med"/>
                    </a:lnL>
                    <a:lnR w="12700" cap="flat" cmpd="sng" algn="ctr">
                      <a:noFill/>
                      <a:prstDash val="dash"/>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07153289"/>
                  </a:ext>
                </a:extLst>
              </a:tr>
            </a:tbl>
          </a:graphicData>
        </a:graphic>
      </p:graphicFrame>
    </p:spTree>
    <p:extLst>
      <p:ext uri="{BB962C8B-B14F-4D97-AF65-F5344CB8AC3E}">
        <p14:creationId xmlns:p14="http://schemas.microsoft.com/office/powerpoint/2010/main" val="30521428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11865BC-FCDF-4641-BB2D-A3B60AC405B3}"/>
              </a:ext>
            </a:extLst>
          </p:cNvPr>
          <p:cNvSpPr txBox="1"/>
          <p:nvPr/>
        </p:nvSpPr>
        <p:spPr>
          <a:xfrm>
            <a:off x="447216" y="357283"/>
            <a:ext cx="2845651" cy="523220"/>
          </a:xfrm>
          <a:prstGeom prst="rect">
            <a:avLst/>
          </a:prstGeom>
          <a:noFill/>
        </p:spPr>
        <p:txBody>
          <a:bodyPr wrap="none" rtlCol="0">
            <a:spAutoFit/>
          </a:bodyPr>
          <a:lstStyle/>
          <a:p>
            <a:r>
              <a:rPr lang="en-US" sz="2800" b="1" dirty="0"/>
              <a:t>Pipeline Activities</a:t>
            </a:r>
          </a:p>
        </p:txBody>
      </p:sp>
      <p:graphicFrame>
        <p:nvGraphicFramePr>
          <p:cNvPr id="7" name="Table 6">
            <a:extLst>
              <a:ext uri="{FF2B5EF4-FFF2-40B4-BE49-F238E27FC236}">
                <a16:creationId xmlns:a16="http://schemas.microsoft.com/office/drawing/2014/main" id="{0C04E115-5F21-4718-8FEF-6932B48109DA}"/>
              </a:ext>
            </a:extLst>
          </p:cNvPr>
          <p:cNvGraphicFramePr>
            <a:graphicFrameLocks noGrp="1"/>
          </p:cNvGraphicFramePr>
          <p:nvPr>
            <p:extLst>
              <p:ext uri="{D42A27DB-BD31-4B8C-83A1-F6EECF244321}">
                <p14:modId xmlns:p14="http://schemas.microsoft.com/office/powerpoint/2010/main" val="1695045244"/>
              </p:ext>
            </p:extLst>
          </p:nvPr>
        </p:nvGraphicFramePr>
        <p:xfrm>
          <a:off x="200297" y="880504"/>
          <a:ext cx="8804366" cy="5913120"/>
        </p:xfrm>
        <a:graphic>
          <a:graphicData uri="http://schemas.openxmlformats.org/drawingml/2006/table">
            <a:tbl>
              <a:tblPr firstRow="1" bandRow="1">
                <a:tableStyleId>{5C22544A-7EE6-4342-B048-85BDC9FD1C3A}</a:tableStyleId>
              </a:tblPr>
              <a:tblGrid>
                <a:gridCol w="1205676">
                  <a:extLst>
                    <a:ext uri="{9D8B030D-6E8A-4147-A177-3AD203B41FA5}">
                      <a16:colId xmlns:a16="http://schemas.microsoft.com/office/drawing/2014/main" val="3796634114"/>
                    </a:ext>
                  </a:extLst>
                </a:gridCol>
                <a:gridCol w="7598690">
                  <a:extLst>
                    <a:ext uri="{9D8B030D-6E8A-4147-A177-3AD203B41FA5}">
                      <a16:colId xmlns:a16="http://schemas.microsoft.com/office/drawing/2014/main" val="645913599"/>
                    </a:ext>
                  </a:extLst>
                </a:gridCol>
              </a:tblGrid>
              <a:tr h="2525224">
                <a:tc>
                  <a:txBody>
                    <a:bodyPr/>
                    <a:lstStyle/>
                    <a:p>
                      <a:pPr marL="0" indent="0">
                        <a:buFont typeface="Arial" panose="020B0604020202020204" pitchFamily="34" charset="0"/>
                        <a:buNone/>
                      </a:pPr>
                      <a:r>
                        <a:rPr lang="en-US" sz="1400" b="1" kern="1200" dirty="0">
                          <a:solidFill>
                            <a:schemeClr val="dk1"/>
                          </a:solidFill>
                          <a:latin typeface="+mn-lt"/>
                          <a:ea typeface="+mn-ea"/>
                          <a:cs typeface="+mn-cs"/>
                        </a:rPr>
                        <a:t>Mozambique</a:t>
                      </a:r>
                    </a:p>
                  </a:txBody>
                  <a:tcPr>
                    <a:lnL w="12700" cap="flat" cmpd="sng" algn="ctr">
                      <a:noFill/>
                      <a:prstDash val="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solidFill>
                      <a:srgbClr val="8DB3E2"/>
                    </a:solidFill>
                  </a:tcPr>
                </a:tc>
                <a:tc>
                  <a:txBody>
                    <a:bodyPr/>
                    <a:lstStyle/>
                    <a:p>
                      <a:pPr marL="171450" indent="-171450">
                        <a:buFont typeface="Arial" panose="020B0604020202020204" pitchFamily="34" charset="0"/>
                        <a:buChar char="•"/>
                      </a:pPr>
                      <a:r>
                        <a:rPr lang="en-US" sz="1400" b="0" kern="1200" dirty="0">
                          <a:solidFill>
                            <a:schemeClr val="dk1"/>
                          </a:solidFill>
                          <a:latin typeface="+mn-lt"/>
                          <a:ea typeface="+mn-ea"/>
                          <a:cs typeface="+mn-cs"/>
                        </a:rPr>
                        <a:t>Identify and prioritize legal and technical reforms needed to streamline and digitalize G2B service delivery</a:t>
                      </a:r>
                    </a:p>
                    <a:p>
                      <a:pPr marL="171450" indent="-171450">
                        <a:buFont typeface="Arial" panose="020B0604020202020204" pitchFamily="34" charset="0"/>
                        <a:buChar char="•"/>
                      </a:pPr>
                      <a:r>
                        <a:rPr lang="en-US" sz="1400" b="0" kern="1200" dirty="0">
                          <a:solidFill>
                            <a:schemeClr val="dk1"/>
                          </a:solidFill>
                          <a:latin typeface="+mn-lt"/>
                          <a:ea typeface="+mn-ea"/>
                          <a:cs typeface="+mn-cs"/>
                        </a:rPr>
                        <a:t>Analytical work and assessment related to eCommerce development and entrepreneurial financing mechanisms</a:t>
                      </a:r>
                    </a:p>
                    <a:p>
                      <a:pPr marL="171450" indent="-171450">
                        <a:buFont typeface="Arial" panose="020B0604020202020204" pitchFamily="34" charset="0"/>
                        <a:buChar char="•"/>
                      </a:pPr>
                      <a:r>
                        <a:rPr lang="en-US" sz="1400" b="0" kern="1200" dirty="0">
                          <a:solidFill>
                            <a:schemeClr val="dk1"/>
                          </a:solidFill>
                          <a:latin typeface="+mn-lt"/>
                          <a:ea typeface="+mn-ea"/>
                          <a:cs typeface="+mn-cs"/>
                        </a:rPr>
                        <a:t>Digital industry investment analysis, identifying constraints to Mozambique becoming BPO/KPO destination, defining investment policy strategy</a:t>
                      </a:r>
                    </a:p>
                    <a:p>
                      <a:pPr marL="171450" indent="-171450">
                        <a:buFont typeface="Arial" panose="020B0604020202020204" pitchFamily="34" charset="0"/>
                        <a:buChar char="•"/>
                      </a:pPr>
                      <a:r>
                        <a:rPr lang="en-US" sz="1400" b="0" kern="1200" dirty="0">
                          <a:solidFill>
                            <a:schemeClr val="dk1"/>
                          </a:solidFill>
                          <a:latin typeface="+mn-lt"/>
                          <a:ea typeface="+mn-ea"/>
                          <a:cs typeface="+mn-cs"/>
                        </a:rPr>
                        <a:t>Detailed analysis of local firms’ level of readiness to take advantage of economic linkages, including firms in agribusiness, construction and services</a:t>
                      </a:r>
                    </a:p>
                    <a:p>
                      <a:pPr marL="171450" indent="-171450">
                        <a:buFont typeface="Arial" panose="020B0604020202020204" pitchFamily="34" charset="0"/>
                        <a:buChar char="•"/>
                      </a:pPr>
                      <a:r>
                        <a:rPr lang="en-US" sz="1400" b="0" kern="1200" dirty="0">
                          <a:solidFill>
                            <a:schemeClr val="dk1"/>
                          </a:solidFill>
                          <a:latin typeface="+mn-lt"/>
                          <a:ea typeface="+mn-ea"/>
                          <a:cs typeface="+mn-cs"/>
                        </a:rPr>
                        <a:t>Technical assessment of interventions needed to upgrade the quality infrastructure for economic linkages, i.e. QI certifications, QI demand, QI institutions</a:t>
                      </a:r>
                    </a:p>
                    <a:p>
                      <a:pPr marL="171450" indent="-171450">
                        <a:buFont typeface="Arial" panose="020B0604020202020204" pitchFamily="34" charset="0"/>
                        <a:buChar char="•"/>
                      </a:pPr>
                      <a:r>
                        <a:rPr lang="en-US" sz="1400" b="0" kern="1200" dirty="0">
                          <a:solidFill>
                            <a:schemeClr val="dk1"/>
                          </a:solidFill>
                          <a:latin typeface="+mn-lt"/>
                          <a:ea typeface="+mn-ea"/>
                          <a:cs typeface="+mn-cs"/>
                        </a:rPr>
                        <a:t>Assessment of the gap in access to finance which would support technology upgrading and adoption </a:t>
                      </a:r>
                    </a:p>
                  </a:txBody>
                  <a:tcPr>
                    <a:lnL w="12700" cap="flat" cmpd="sng" algn="ctr">
                      <a:solidFill>
                        <a:schemeClr val="tx1"/>
                      </a:solidFill>
                      <a:prstDash val="solid"/>
                      <a:round/>
                      <a:headEnd type="none" w="med" len="med"/>
                      <a:tailEnd type="none" w="med" len="med"/>
                    </a:lnL>
                    <a:lnR w="12700" cap="flat" cmpd="sng" algn="ctr">
                      <a:noFill/>
                      <a:prstDash val="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solidFill>
                      <a:schemeClr val="bg1"/>
                    </a:solidFill>
                  </a:tcPr>
                </a:tc>
                <a:extLst>
                  <a:ext uri="{0D108BD9-81ED-4DB2-BD59-A6C34878D82A}">
                    <a16:rowId xmlns:a16="http://schemas.microsoft.com/office/drawing/2014/main" val="3886075773"/>
                  </a:ext>
                </a:extLst>
              </a:tr>
              <a:tr h="1306150">
                <a:tc>
                  <a:txBody>
                    <a:bodyPr/>
                    <a:lstStyle/>
                    <a:p>
                      <a:pPr marL="0" indent="0">
                        <a:buFont typeface="Arial" panose="020B0604020202020204" pitchFamily="34" charset="0"/>
                        <a:buNone/>
                      </a:pPr>
                      <a:r>
                        <a:rPr lang="en-US" sz="1400" b="1" kern="1200" dirty="0">
                          <a:solidFill>
                            <a:schemeClr val="dk1"/>
                          </a:solidFill>
                          <a:latin typeface="+mn-lt"/>
                          <a:ea typeface="+mn-ea"/>
                          <a:cs typeface="+mn-cs"/>
                        </a:rPr>
                        <a:t>Nigeria</a:t>
                      </a:r>
                      <a:endParaRPr lang="en-US" sz="1600" b="1" kern="1200" dirty="0">
                        <a:solidFill>
                          <a:schemeClr val="dk1"/>
                        </a:solidFill>
                        <a:latin typeface="+mn-lt"/>
                        <a:ea typeface="+mn-ea"/>
                        <a:cs typeface="+mn-cs"/>
                      </a:endParaRPr>
                    </a:p>
                  </a:txBody>
                  <a:tcPr>
                    <a:lnL w="12700" cap="flat" cmpd="sng" algn="ctr">
                      <a:noFill/>
                      <a:prstDash val="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solidFill>
                      <a:srgbClr val="8DB3E2"/>
                    </a:solidFill>
                  </a:tcPr>
                </a:tc>
                <a:tc>
                  <a:txBody>
                    <a:bodyPr/>
                    <a:lstStyle/>
                    <a:p>
                      <a:pPr marL="171450" indent="-171450">
                        <a:buFont typeface="Arial" panose="020B0604020202020204" pitchFamily="34" charset="0"/>
                        <a:buChar char="•"/>
                      </a:pPr>
                      <a:r>
                        <a:rPr lang="en-US" sz="1400" b="0" dirty="0"/>
                        <a:t>Performance stock taking and sustainability assessment of existing state-level microfinance programs (NIRSAL, Bank of Industry-GEEP, </a:t>
                      </a:r>
                      <a:r>
                        <a:rPr lang="en-US" sz="1400" b="0" dirty="0" err="1"/>
                        <a:t>etc</a:t>
                      </a:r>
                      <a:r>
                        <a:rPr lang="en-US" sz="1400" b="0" dirty="0"/>
                        <a:t>)</a:t>
                      </a:r>
                    </a:p>
                    <a:p>
                      <a:pPr marL="171450" indent="-171450">
                        <a:buFont typeface="Arial" panose="020B0604020202020204" pitchFamily="34" charset="0"/>
                        <a:buChar char="•"/>
                      </a:pPr>
                      <a:r>
                        <a:rPr lang="en-US" sz="1400" b="0" dirty="0"/>
                        <a:t>Support BOI-GEEP to further enhance its data analytics and technology capacity</a:t>
                      </a:r>
                    </a:p>
                    <a:p>
                      <a:pPr marL="171450" indent="-171450">
                        <a:buFont typeface="Arial" panose="020B0604020202020204" pitchFamily="34" charset="0"/>
                        <a:buChar char="•"/>
                      </a:pPr>
                      <a:r>
                        <a:rPr lang="en-US" sz="1400" b="0" dirty="0"/>
                        <a:t>Technical assistance to BOI-GEEP to support its governance framework</a:t>
                      </a:r>
                    </a:p>
                    <a:p>
                      <a:pPr marL="171450" indent="-171450">
                        <a:buFont typeface="Arial" panose="020B0604020202020204" pitchFamily="34" charset="0"/>
                        <a:buChar char="•"/>
                      </a:pPr>
                      <a:r>
                        <a:rPr lang="en-US" sz="1400" b="0" dirty="0"/>
                        <a:t>Conduct impact assessment of BOI-GEEP programming on key financial and socio-economic parameters </a:t>
                      </a:r>
                    </a:p>
                  </a:txBody>
                  <a:tcPr>
                    <a:lnL w="12700" cap="flat" cmpd="sng" algn="ctr">
                      <a:solidFill>
                        <a:schemeClr val="tx1"/>
                      </a:solidFill>
                      <a:prstDash val="solid"/>
                      <a:round/>
                      <a:headEnd type="none" w="med" len="med"/>
                      <a:tailEnd type="none" w="med" len="med"/>
                    </a:lnL>
                    <a:lnR w="12700" cap="flat" cmpd="sng" algn="ctr">
                      <a:noFill/>
                      <a:prstDash val="dash"/>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solidFill>
                      <a:schemeClr val="bg1"/>
                    </a:solidFill>
                  </a:tcPr>
                </a:tc>
                <a:extLst>
                  <a:ext uri="{0D108BD9-81ED-4DB2-BD59-A6C34878D82A}">
                    <a16:rowId xmlns:a16="http://schemas.microsoft.com/office/drawing/2014/main" val="2024827316"/>
                  </a:ext>
                </a:extLst>
              </a:tr>
              <a:tr h="914892">
                <a:tc>
                  <a:txBody>
                    <a:bodyPr/>
                    <a:lstStyle/>
                    <a:p>
                      <a:pPr marL="0" indent="0">
                        <a:buFont typeface="Arial" panose="020B0604020202020204" pitchFamily="34" charset="0"/>
                        <a:buNone/>
                      </a:pPr>
                      <a:r>
                        <a:rPr lang="en-US" sz="1400" b="1" kern="1200" dirty="0">
                          <a:solidFill>
                            <a:schemeClr val="dk1"/>
                          </a:solidFill>
                          <a:latin typeface="+mn-lt"/>
                          <a:ea typeface="+mn-ea"/>
                          <a:cs typeface="+mn-cs"/>
                        </a:rPr>
                        <a:t>Cameroon</a:t>
                      </a:r>
                      <a:endParaRPr lang="en-US" sz="1600" b="1" kern="1200" dirty="0">
                        <a:solidFill>
                          <a:schemeClr val="dk1"/>
                        </a:solidFill>
                        <a:latin typeface="+mn-lt"/>
                        <a:ea typeface="+mn-ea"/>
                        <a:cs typeface="+mn-cs"/>
                      </a:endParaRPr>
                    </a:p>
                  </a:txBody>
                  <a:tcPr>
                    <a:lnL w="12700" cap="flat" cmpd="sng" algn="ctr">
                      <a:noFill/>
                      <a:prstDash val="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solidFill>
                      <a:srgbClr val="8DB3E2"/>
                    </a:solidFill>
                  </a:tcPr>
                </a:tc>
                <a:tc>
                  <a:txBody>
                    <a:bodyPr/>
                    <a:lstStyle/>
                    <a:p>
                      <a:pPr marL="171450" indent="-171450">
                        <a:buFont typeface="Arial" panose="020B0604020202020204" pitchFamily="34" charset="0"/>
                        <a:buChar char="•"/>
                      </a:pPr>
                      <a:r>
                        <a:rPr lang="en-US" sz="1400" b="0" dirty="0"/>
                        <a:t>Financial sector diagnostics covering financial infrastructure and access for MSMEs (Module 2), trade finance and SME liquidity solutions (Module 5); financial sector overview (Module 1)</a:t>
                      </a:r>
                    </a:p>
                    <a:p>
                      <a:pPr marL="171450" indent="-171450">
                        <a:buFont typeface="Arial" panose="020B0604020202020204" pitchFamily="34" charset="0"/>
                        <a:buChar char="•"/>
                      </a:pPr>
                      <a:r>
                        <a:rPr lang="en-US" sz="1400" b="0" dirty="0"/>
                        <a:t>Business pulse survey of SMEs and MSMEs which will inform scoping, feasibility analysis and design of a partial credit guarantee scheme</a:t>
                      </a:r>
                    </a:p>
                  </a:txBody>
                  <a:tcPr>
                    <a:lnL w="12700" cap="flat" cmpd="sng" algn="ctr">
                      <a:solidFill>
                        <a:schemeClr val="tx1"/>
                      </a:solidFill>
                      <a:prstDash val="solid"/>
                      <a:round/>
                      <a:headEnd type="none" w="med" len="med"/>
                      <a:tailEnd type="none" w="med" len="med"/>
                    </a:lnL>
                    <a:lnR w="12700" cap="flat" cmpd="sng" algn="ctr">
                      <a:noFill/>
                      <a:prstDash val="dash"/>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solidFill>
                      <a:schemeClr val="bg1"/>
                    </a:solidFill>
                  </a:tcPr>
                </a:tc>
                <a:extLst>
                  <a:ext uri="{0D108BD9-81ED-4DB2-BD59-A6C34878D82A}">
                    <a16:rowId xmlns:a16="http://schemas.microsoft.com/office/drawing/2014/main" val="1620850149"/>
                  </a:ext>
                </a:extLst>
              </a:tr>
              <a:tr h="873947">
                <a:tc>
                  <a:txBody>
                    <a:bodyPr/>
                    <a:lstStyle/>
                    <a:p>
                      <a:r>
                        <a:rPr lang="en-US" sz="1400" b="1" dirty="0"/>
                        <a:t>Mauritania</a:t>
                      </a:r>
                    </a:p>
                  </a:txBody>
                  <a:tcPr>
                    <a:lnL w="12700" cap="flat" cmpd="sng" algn="ctr">
                      <a:noFill/>
                      <a:prstDash val="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solidFill>
                      <a:srgbClr val="8DB3E2"/>
                    </a:solidFill>
                  </a:tcPr>
                </a:tc>
                <a:tc>
                  <a:txBody>
                    <a:bodyPr/>
                    <a:lstStyle/>
                    <a:p>
                      <a:pPr marL="171450" indent="-171450">
                        <a:buFont typeface="Arial" panose="020B0604020202020204" pitchFamily="34" charset="0"/>
                        <a:buChar char="•"/>
                      </a:pPr>
                      <a:r>
                        <a:rPr lang="en-US" sz="1400" b="0" kern="1200" dirty="0">
                          <a:solidFill>
                            <a:schemeClr val="dk1"/>
                          </a:solidFill>
                          <a:latin typeface="+mn-lt"/>
                          <a:ea typeface="+mn-ea"/>
                          <a:cs typeface="+mn-cs"/>
                        </a:rPr>
                        <a:t>Demand survey for financial services and technical assistance for implementation of partial credit guarantee scheme</a:t>
                      </a:r>
                    </a:p>
                    <a:p>
                      <a:pPr marL="171450" indent="-171450">
                        <a:buFont typeface="Arial" panose="020B0604020202020204" pitchFamily="34" charset="0"/>
                        <a:buChar char="•"/>
                      </a:pPr>
                      <a:r>
                        <a:rPr lang="en-US" sz="1400" b="0" kern="1200" dirty="0">
                          <a:solidFill>
                            <a:schemeClr val="dk1"/>
                          </a:solidFill>
                          <a:latin typeface="+mn-lt"/>
                          <a:ea typeface="+mn-ea"/>
                          <a:cs typeface="+mn-cs"/>
                        </a:rPr>
                        <a:t>Financial sector diagnostics covering </a:t>
                      </a:r>
                      <a:r>
                        <a:rPr lang="en-US" sz="1400" b="0" dirty="0"/>
                        <a:t>financial infrastructure and </a:t>
                      </a:r>
                      <a:r>
                        <a:rPr lang="en-US" sz="1400" b="0" dirty="0" err="1"/>
                        <a:t>acces</a:t>
                      </a:r>
                      <a:r>
                        <a:rPr lang="en-US" sz="1400" b="0" dirty="0"/>
                        <a:t> </a:t>
                      </a:r>
                      <a:r>
                        <a:rPr lang="en-US" sz="1400" b="0" dirty="0" err="1"/>
                        <a:t>sfor</a:t>
                      </a:r>
                      <a:r>
                        <a:rPr lang="en-US" sz="1400" b="0" dirty="0"/>
                        <a:t> MSMEs(Module 2), policy and regulation analysis (Module 3); financial sector overview (Module 1)</a:t>
                      </a:r>
                      <a:endParaRPr lang="en-US" sz="1400" b="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noFill/>
                      <a:prstDash val="dash"/>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07153289"/>
                  </a:ext>
                </a:extLst>
              </a:tr>
            </a:tbl>
          </a:graphicData>
        </a:graphic>
      </p:graphicFrame>
    </p:spTree>
    <p:extLst>
      <p:ext uri="{BB962C8B-B14F-4D97-AF65-F5344CB8AC3E}">
        <p14:creationId xmlns:p14="http://schemas.microsoft.com/office/powerpoint/2010/main" val="13296510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hape, company name&#10;&#10;Description automatically generated">
            <a:extLst>
              <a:ext uri="{FF2B5EF4-FFF2-40B4-BE49-F238E27FC236}">
                <a16:creationId xmlns:a16="http://schemas.microsoft.com/office/drawing/2014/main" id="{AADBE15E-0A97-48C3-9E48-C3135074B51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6941" y="1931397"/>
            <a:ext cx="4750118" cy="3166746"/>
          </a:xfrm>
          <a:prstGeom prst="rect">
            <a:avLst/>
          </a:prstGeom>
        </p:spPr>
      </p:pic>
      <p:sp>
        <p:nvSpPr>
          <p:cNvPr id="4" name="TextBox 3">
            <a:extLst>
              <a:ext uri="{FF2B5EF4-FFF2-40B4-BE49-F238E27FC236}">
                <a16:creationId xmlns:a16="http://schemas.microsoft.com/office/drawing/2014/main" id="{EF611301-A984-4E60-BA9F-6D828DEAFCEA}"/>
              </a:ext>
            </a:extLst>
          </p:cNvPr>
          <p:cNvSpPr txBox="1"/>
          <p:nvPr/>
        </p:nvSpPr>
        <p:spPr>
          <a:xfrm>
            <a:off x="2461390" y="1314994"/>
            <a:ext cx="4263411" cy="523220"/>
          </a:xfrm>
          <a:prstGeom prst="rect">
            <a:avLst/>
          </a:prstGeom>
          <a:noFill/>
        </p:spPr>
        <p:txBody>
          <a:bodyPr wrap="none" rtlCol="0">
            <a:spAutoFit/>
          </a:bodyPr>
          <a:lstStyle/>
          <a:p>
            <a:r>
              <a:rPr lang="en-US" sz="2800" b="1" dirty="0"/>
              <a:t>SB4A: The Case of Eswatini </a:t>
            </a:r>
          </a:p>
        </p:txBody>
      </p:sp>
    </p:spTree>
    <p:extLst>
      <p:ext uri="{BB962C8B-B14F-4D97-AF65-F5344CB8AC3E}">
        <p14:creationId xmlns:p14="http://schemas.microsoft.com/office/powerpoint/2010/main" val="115458352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3E7A3E0BC2DE344A175A9CFA169F55D" ma:contentTypeVersion="5" ma:contentTypeDescription="Create a new document." ma:contentTypeScope="" ma:versionID="56c6554303f8d4e2257361cac658b411">
  <xsd:schema xmlns:xsd="http://www.w3.org/2001/XMLSchema" xmlns:xs="http://www.w3.org/2001/XMLSchema" xmlns:p="http://schemas.microsoft.com/office/2006/metadata/properties" xmlns:ns2="798e3f15-8dbd-410c-a49f-fdfe1c53586c" targetNamespace="http://schemas.microsoft.com/office/2006/metadata/properties" ma:root="true" ma:fieldsID="3c62d82697a2369656ac6fd8a714a6e4" ns2:_="">
    <xsd:import namespace="798e3f15-8dbd-410c-a49f-fdfe1c53586c"/>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98e3f15-8dbd-410c-a49f-fdfe1c5358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8C9AAD8-2959-49D0-B6E9-03E2B4D6493A}"/>
</file>

<file path=customXml/itemProps2.xml><?xml version="1.0" encoding="utf-8"?>
<ds:datastoreItem xmlns:ds="http://schemas.openxmlformats.org/officeDocument/2006/customXml" ds:itemID="{AD1826DD-C5B6-46BE-B73C-5584E9AACEF5}">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1AD964DF-DB02-4C44-82A3-27768738B10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3281</TotalTime>
  <Words>3502</Words>
  <Application>Microsoft Office PowerPoint</Application>
  <PresentationFormat>On-screen Show (4:3)</PresentationFormat>
  <Paragraphs>351</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Elliot James Rasmuson</dc:creator>
  <cp:lastModifiedBy>Elliot James Rasmuson</cp:lastModifiedBy>
  <cp:revision>33</cp:revision>
  <cp:lastPrinted>2020-01-06T18:57:25Z</cp:lastPrinted>
  <dcterms:created xsi:type="dcterms:W3CDTF">2020-01-06T17:32:45Z</dcterms:created>
  <dcterms:modified xsi:type="dcterms:W3CDTF">2020-11-18T17:44:35Z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0x01010033E7A3E0BC2DE344A175A9CFA169F55D</vt:lpwstr>
  </property>
</Properties>
</file>